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81813" cy="9661525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FFF00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85484" autoAdjust="0"/>
  </p:normalViewPr>
  <p:slideViewPr>
    <p:cSldViewPr>
      <p:cViewPr>
        <p:scale>
          <a:sx n="86" d="100"/>
          <a:sy n="86" d="100"/>
        </p:scale>
        <p:origin x="-1530" y="1710"/>
      </p:cViewPr>
      <p:guideLst>
        <p:guide orient="horz" pos="2880"/>
        <p:guide pos="21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30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30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FD303-B165-4EFD-8A73-6B2A7132663D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81213" y="723900"/>
            <a:ext cx="2719387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76772"/>
            <a:ext cx="2982119" cy="4830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8102" y="9176772"/>
            <a:ext cx="2982119" cy="4830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03DEB-B742-45C6-B6EC-6ABD4755A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03DEB-B742-45C6-B6EC-6ABD4755A0F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03DEB-B742-45C6-B6EC-6ABD4755A0F9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03DEB-B742-45C6-B6EC-6ABD4755A0F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1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7"/>
            <a:ext cx="1543050" cy="7802033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7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3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3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6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9"/>
            <a:ext cx="2256236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2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3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3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1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bselo-cdt@mail.ru" TargetMode="External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0"/>
            <a:ext cx="647700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uhaus 93" pitchFamily="82" charset="0"/>
              </a:rPr>
              <a:t>Газета «Большесельского ЦРТ»</a:t>
            </a:r>
          </a:p>
          <a:p>
            <a:pPr algn="ctr"/>
            <a:r>
              <a:rPr lang="ru-RU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istral" pitchFamily="66" charset="0"/>
              </a:rPr>
              <a:t>ЦРТ</a:t>
            </a:r>
            <a:r>
              <a:rPr lang="ru-RU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 </a:t>
            </a:r>
            <a:r>
              <a:rPr lang="en-US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lgerian" pitchFamily="82" charset="0"/>
              </a:rPr>
              <a:t>news</a:t>
            </a:r>
            <a:endParaRPr lang="ru-RU" sz="8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Четверг 22.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</a:rPr>
              <a:t>02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.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</a:rPr>
              <a:t>2018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1981200"/>
            <a:ext cx="6858000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1600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№2</a:t>
            </a:r>
            <a:endParaRPr lang="ru-RU" b="1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Рисунок 11" descr="IMG_92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01" y="6299812"/>
            <a:ext cx="3581401" cy="25908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4" name="TextBox 13"/>
          <p:cNvSpPr txBox="1"/>
          <p:nvPr/>
        </p:nvSpPr>
        <p:spPr>
          <a:xfrm>
            <a:off x="152400" y="2057400"/>
            <a:ext cx="35814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Century Schoolbook" pitchFamily="18" charset="0"/>
              </a:rPr>
              <a:t>Акция «Письмо водителю»</a:t>
            </a:r>
            <a:endParaRPr lang="ru-RU" b="1" i="1" dirty="0">
              <a:latin typeface="Century Schoolbook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2590801"/>
            <a:ext cx="6553200" cy="6924973"/>
          </a:xfrm>
          <a:prstGeom prst="rect">
            <a:avLst/>
          </a:prstGeom>
          <a:noFill/>
        </p:spPr>
        <p:txBody>
          <a:bodyPr wrap="square" numCol="2" spcCol="180000" rtlCol="0">
            <a:spAutoFit/>
          </a:bodyPr>
          <a:lstStyle/>
          <a:p>
            <a:r>
              <a:rPr lang="ru-RU" sz="1100" dirty="0" smtClean="0"/>
              <a:t>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Безопасность на дорогах важная проблема наших дней.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 последние 10 лет в результате ДТП в России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погибло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около 350 тысяч человек.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целью профилактики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дорожно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транспортного травматизма проводятся различные акции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участием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автоводителяей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детей.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Одна из таких акций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состоялась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13 февраля 2018 года в с.Большое село. Сотрудники ОП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Большесельское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МО МВД России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Тутаевский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обучающиеся в объединении «Юный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друг полиции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Большесельский «ЦРТ»,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реализовали акцию «Письма водителям». Ребята самостоятельно писали обращения,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 содержание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этих писем вызывало восторг и умиление. 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Дети искренне просили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водителей соблюдать правила,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садиться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пьяными за руль, пристегиваться, соблюдать скоростной режим и многое другое.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Наталья Анатольевна Королева  (инспектор ГИБДД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 провела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профилактическую беседу 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детьми.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осле все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отправились на центральную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улицу Челюскинцев,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где Александр Александрович Кедров (старший лейтенант ДПС)   останавливал машины, а дети вручали свои письма, специальные памятки и газеты.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была призвана не только напомнить   водителям о правилах дорожного движения, но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объяснить детям как много значит поведение пешеходов.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Эмоциональный настрой по завершению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акции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был только позитивным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Ребята с нетерпением ждут новые акции.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желаю им удачи и говорю спасибо за добрые дела!</a:t>
            </a:r>
          </a:p>
          <a:p>
            <a:endParaRPr lang="ru-RU" sz="1200" dirty="0"/>
          </a:p>
        </p:txBody>
      </p:sp>
      <p:pic>
        <p:nvPicPr>
          <p:cNvPr id="17" name="Рисунок 16" descr="IMG_9256.JPG"/>
          <p:cNvPicPr>
            <a:picLocks noChangeAspect="1"/>
          </p:cNvPicPr>
          <p:nvPr/>
        </p:nvPicPr>
        <p:blipFill>
          <a:blip r:embed="rId4" cstate="print"/>
          <a:srcRect l="16092" t="6897" r="5747"/>
          <a:stretch>
            <a:fillRect/>
          </a:stretch>
        </p:blipFill>
        <p:spPr>
          <a:xfrm>
            <a:off x="3733800" y="5029200"/>
            <a:ext cx="2971800" cy="1949605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8" name="Рисунок 17" descr="IMG_92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1981200"/>
            <a:ext cx="2801216" cy="1666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7391400" y="1295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43400" y="8543836"/>
            <a:ext cx="2209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Автор статьи: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педагог доп. образования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К.В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Долгова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ooFhzrqVgH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45200" y="8534400"/>
            <a:ext cx="812800" cy="60960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" y="43934"/>
            <a:ext cx="191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28600" y="7924800"/>
            <a:ext cx="3048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 smtClean="0"/>
              <a:t> </a:t>
            </a:r>
            <a:endParaRPr lang="ru-RU" sz="1300" dirty="0"/>
          </a:p>
        </p:txBody>
      </p:sp>
      <p:cxnSp>
        <p:nvCxnSpPr>
          <p:cNvPr id="16" name="Прямая соединительная линия 15"/>
          <p:cNvCxnSpPr>
            <a:stCxn id="15364" idx="1"/>
          </p:cNvCxnSpPr>
          <p:nvPr/>
        </p:nvCxnSpPr>
        <p:spPr>
          <a:xfrm>
            <a:off x="1" y="228600"/>
            <a:ext cx="6857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04800"/>
            <a:ext cx="64008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Century Schoolbook" pitchFamily="18" charset="0"/>
              </a:rPr>
              <a:t>Один из приятных лыжных деньков</a:t>
            </a:r>
            <a:endParaRPr lang="ru-RU" b="1" i="1" dirty="0">
              <a:latin typeface="Century Schoolbook" pitchFamily="18" charset="0"/>
            </a:endParaRPr>
          </a:p>
        </p:txBody>
      </p:sp>
      <p:pic>
        <p:nvPicPr>
          <p:cNvPr id="12" name="Рисунок 11" descr="3BlI8J3m6r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762000"/>
            <a:ext cx="2286000" cy="1851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0" y="609600"/>
            <a:ext cx="2514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Ежегодно проходит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муниципальный этап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Всероссийских Президентских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спортивных игр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«Лыжные гонки».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этом году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он проходил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31 января 2018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года на территории Благовещенского Сельского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поселения. В них принимали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участие 7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школ: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733800"/>
            <a:ext cx="3276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Я была не только зрителем, но и сама принимала участие в этих соревнованиях. Перед стартом было немного волнительно. Когда стартуешь, волнение уходит на второй план и все мысли только 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победе.Трасса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была не самой легкой, на пути встречались неровности, небольшие лужи, но воля к победе вела всех участников только вперед. Первая неудача настигла меня на старте. Падение, ускорение, обогнала соперницу, и тут второй промах- снова падение.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Страх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неловкость, злость, отставание,  контроль эмоций, максимальная собранность, и я в первой тройке. Финишировала  второй.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Довольна ли я своим результатом? Конечно да. Хотя, каждый выходя на старт, желает стать первым, и  я знаю, что такой шанс у меня еще будет. Впереди много препятствий, соревнований, трудностей,  с которыми мне предстоит столкнуться.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егодня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ними я уже справилась.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uS2k-Lo-Fes.jpg"/>
          <p:cNvPicPr>
            <a:picLocks noChangeAspect="1"/>
          </p:cNvPicPr>
          <p:nvPr/>
        </p:nvPicPr>
        <p:blipFill>
          <a:blip r:embed="rId4" cstate="print"/>
          <a:srcRect l="3030" t="24695" b="5000"/>
          <a:stretch>
            <a:fillRect/>
          </a:stretch>
        </p:blipFill>
        <p:spPr>
          <a:xfrm>
            <a:off x="457200" y="7467600"/>
            <a:ext cx="2514600" cy="1806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4343400" y="990600"/>
            <a:ext cx="2514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Победителями среди девочек стали:</a:t>
            </a:r>
          </a:p>
          <a:p>
            <a:pPr algn="ctr"/>
            <a:endParaRPr lang="ru-RU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Елена Казакова-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Благовещенская СОШ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Елена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Щитова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Миглинская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ООШ,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Анна Булыгина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Дуниловская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ООШ</a:t>
            </a:r>
          </a:p>
          <a:p>
            <a:endParaRPr lang="ru-RU" sz="1200" dirty="0" smtClean="0"/>
          </a:p>
          <a:p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26670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Большесельская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СОШ,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Вареговская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СОШ,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МОУ Благовещенская СОШ,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Бакунинская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ООШ,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Дуниловская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ООШ,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Миглинская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СОШ.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ЦДТ\Desktop\долгова\досуг\2й номер\ORaFvF3DtY4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15669" r="7726"/>
          <a:stretch>
            <a:fillRect/>
          </a:stretch>
        </p:blipFill>
        <p:spPr bwMode="auto">
          <a:xfrm>
            <a:off x="3505200" y="2743200"/>
            <a:ext cx="3352800" cy="2876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3200400" y="55626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Победителями среди юношей стали: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Сакин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Вареговская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СОШ,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Егор Карман-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Большесельская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СОШ ,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Илья Красавин-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Миглонская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ООШ.</a:t>
            </a:r>
          </a:p>
          <a:p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200400" y="6400800"/>
            <a:ext cx="381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В командном первенстве среди юношей первое место заняли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Старшая возрастная группа-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Большесельская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СОШ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Средняя возрастная группа-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Большесельская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СОШ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Младшая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возрастная группа-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Большесельская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СОШ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В командном первенстве среди девушек первое место заняли: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Старшая возрастная группа- </a:t>
            </a:r>
          </a:p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Большесельская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СОШ,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Средняя возрастная группа-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Благовещенская СОШ.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5334000" y="8728502"/>
            <a:ext cx="152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Автор статьи</a:t>
            </a:r>
          </a:p>
          <a:p>
            <a:r>
              <a:rPr lang="ru-RU" sz="1050" dirty="0" smtClean="0"/>
              <a:t>Строгонова Надежда</a:t>
            </a:r>
            <a:endParaRPr lang="ru-RU" sz="1050" dirty="0"/>
          </a:p>
        </p:txBody>
      </p:sp>
      <p:pic>
        <p:nvPicPr>
          <p:cNvPr id="26" name="Рисунок 25" descr="b259fGSx6Mo (2).jpg"/>
          <p:cNvPicPr>
            <a:picLocks noChangeAspect="1"/>
          </p:cNvPicPr>
          <p:nvPr/>
        </p:nvPicPr>
        <p:blipFill>
          <a:blip r:embed="rId6" cstate="print"/>
          <a:srcRect l="11194" t="9276" r="14179"/>
          <a:stretch>
            <a:fillRect/>
          </a:stretch>
        </p:blipFill>
        <p:spPr>
          <a:xfrm>
            <a:off x="6172200" y="8153400"/>
            <a:ext cx="533399" cy="71297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553200" y="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762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438400" y="6019800"/>
            <a:ext cx="137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" y="228600"/>
            <a:ext cx="6857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200" y="304801"/>
            <a:ext cx="4876800" cy="461665"/>
          </a:xfrm>
          <a:prstGeom prst="rect">
            <a:avLst/>
          </a:prstGeom>
          <a:solidFill>
            <a:srgbClr val="FFFF99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Garamond" pitchFamily="18" charset="0"/>
              </a:rPr>
              <a:t>«Ясное солнышко»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914400"/>
            <a:ext cx="6629400" cy="8032968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r>
              <a:rPr lang="ru-RU" sz="1200" b="1" i="1" dirty="0" smtClean="0"/>
              <a:t>    Масленица – один из самых веселых и долгожданных праздников в году</a:t>
            </a:r>
            <a:r>
              <a:rPr lang="ru-RU" sz="1200" dirty="0" smtClean="0"/>
              <a:t>, </a:t>
            </a:r>
          </a:p>
          <a:p>
            <a:r>
              <a:rPr lang="ru-RU" sz="1200" dirty="0" smtClean="0"/>
              <a:t>который длится семь</a:t>
            </a:r>
          </a:p>
          <a:p>
            <a:r>
              <a:rPr lang="ru-RU" sz="1200" dirty="0" smtClean="0"/>
              <a:t> дней. В это время</a:t>
            </a:r>
          </a:p>
          <a:p>
            <a:r>
              <a:rPr lang="ru-RU" sz="1200" dirty="0" smtClean="0"/>
              <a:t> люди </a:t>
            </a:r>
          </a:p>
          <a:p>
            <a:r>
              <a:rPr lang="ru-RU" sz="1200" dirty="0" smtClean="0"/>
              <a:t>веселятся, ходят в</a:t>
            </a:r>
          </a:p>
          <a:p>
            <a:r>
              <a:rPr lang="ru-RU" sz="1200" dirty="0" smtClean="0"/>
              <a:t> гости, устраивают </a:t>
            </a:r>
          </a:p>
          <a:p>
            <a:r>
              <a:rPr lang="ru-RU" sz="1200" dirty="0" smtClean="0"/>
              <a:t>гулянья </a:t>
            </a:r>
          </a:p>
          <a:p>
            <a:r>
              <a:rPr lang="ru-RU" sz="1200" dirty="0" smtClean="0"/>
              <a:t>и кушают блины. </a:t>
            </a:r>
          </a:p>
          <a:p>
            <a:r>
              <a:rPr lang="ru-RU" sz="1200" dirty="0" smtClean="0"/>
              <a:t>В этом году </a:t>
            </a:r>
          </a:p>
          <a:p>
            <a:r>
              <a:rPr lang="ru-RU" sz="1200" dirty="0" smtClean="0"/>
              <a:t>масленичная </a:t>
            </a:r>
          </a:p>
          <a:p>
            <a:r>
              <a:rPr lang="ru-RU" sz="1200" dirty="0" smtClean="0"/>
              <a:t>неделя началась </a:t>
            </a:r>
          </a:p>
          <a:p>
            <a:r>
              <a:rPr lang="ru-RU" sz="1200" dirty="0" smtClean="0"/>
              <a:t>12 февраля, а </a:t>
            </a:r>
          </a:p>
          <a:p>
            <a:r>
              <a:rPr lang="ru-RU" sz="1200" dirty="0" smtClean="0"/>
              <a:t>закончилась </a:t>
            </a:r>
            <a:r>
              <a:rPr lang="ru-RU" sz="1200" dirty="0" smtClean="0"/>
              <a:t>18 февраля. </a:t>
            </a:r>
          </a:p>
          <a:p>
            <a:r>
              <a:rPr lang="ru-RU" sz="1200" dirty="0" smtClean="0"/>
              <a:t>     Многие люди с трепетом </a:t>
            </a:r>
            <a:r>
              <a:rPr lang="ru-RU" sz="1200" dirty="0" smtClean="0"/>
              <a:t>ожидали </a:t>
            </a:r>
            <a:r>
              <a:rPr lang="ru-RU" sz="1200" dirty="0" smtClean="0"/>
              <a:t>наступления масленицы, традиции празднования которой уходят корнями вглубь истории. Сегодня, как и раньше, этот праздник встречают весело: с песнопениями, танцами и конкурсами.</a:t>
            </a:r>
          </a:p>
          <a:p>
            <a:r>
              <a:rPr lang="ru-RU" sz="1200" dirty="0" smtClean="0"/>
              <a:t>                                            Самыми популярными     </a:t>
            </a:r>
          </a:p>
          <a:p>
            <a:r>
              <a:rPr lang="ru-RU" sz="1200" dirty="0" smtClean="0"/>
              <a:t>                                    забавами, которые  </a:t>
            </a:r>
          </a:p>
          <a:p>
            <a:r>
              <a:rPr lang="ru-RU" sz="1200" dirty="0" smtClean="0"/>
              <a:t>                                         раньше устраивали </a:t>
            </a:r>
          </a:p>
          <a:p>
            <a:r>
              <a:rPr lang="ru-RU" sz="1200" dirty="0" smtClean="0"/>
              <a:t>                                        в селах, были: </a:t>
            </a:r>
          </a:p>
          <a:p>
            <a:pPr lvl="0"/>
            <a:r>
              <a:rPr lang="ru-RU" sz="1200" dirty="0" smtClean="0"/>
              <a:t>                                            кулачные </a:t>
            </a:r>
            <a:r>
              <a:rPr lang="ru-RU" sz="1200" dirty="0" smtClean="0"/>
              <a:t>бои,</a:t>
            </a:r>
            <a:endParaRPr lang="ru-RU" sz="1200" dirty="0" smtClean="0"/>
          </a:p>
          <a:p>
            <a:pPr lvl="0"/>
            <a:r>
              <a:rPr lang="ru-RU" sz="1200" dirty="0" smtClean="0"/>
              <a:t>                                     поедание на время       </a:t>
            </a:r>
          </a:p>
          <a:p>
            <a:pPr lvl="0"/>
            <a:r>
              <a:rPr lang="ru-RU" sz="1200" dirty="0" smtClean="0"/>
              <a:t>                                                                   </a:t>
            </a:r>
            <a:r>
              <a:rPr lang="ru-RU" sz="1200" dirty="0" smtClean="0"/>
              <a:t>блинов,</a:t>
            </a:r>
            <a:endParaRPr lang="ru-RU" sz="1200" dirty="0" smtClean="0"/>
          </a:p>
          <a:p>
            <a:pPr lvl="0"/>
            <a:r>
              <a:rPr lang="ru-RU" sz="1200" dirty="0" smtClean="0"/>
              <a:t>                                               катания на </a:t>
            </a:r>
            <a:r>
              <a:rPr lang="ru-RU" sz="1200" dirty="0" smtClean="0"/>
              <a:t>санях,</a:t>
            </a:r>
            <a:endParaRPr lang="ru-RU" sz="1200" dirty="0" smtClean="0"/>
          </a:p>
          <a:p>
            <a:pPr lvl="0"/>
            <a:r>
              <a:rPr lang="ru-RU" sz="1200" dirty="0" smtClean="0"/>
              <a:t>                                                  лазанье на столб за</a:t>
            </a:r>
          </a:p>
          <a:p>
            <a:pPr lvl="0"/>
            <a:r>
              <a:rPr lang="ru-RU" sz="1200" dirty="0" smtClean="0"/>
              <a:t>                                                                     </a:t>
            </a:r>
            <a:r>
              <a:rPr lang="ru-RU" sz="1200" dirty="0" smtClean="0"/>
              <a:t>призом,</a:t>
            </a:r>
            <a:endParaRPr lang="ru-RU" sz="1200" dirty="0" smtClean="0"/>
          </a:p>
          <a:p>
            <a:pPr lvl="0"/>
            <a:r>
              <a:rPr lang="ru-RU" sz="1200" dirty="0" smtClean="0"/>
              <a:t>                                                   игры с </a:t>
            </a:r>
            <a:r>
              <a:rPr lang="ru-RU" sz="1200" dirty="0" smtClean="0"/>
              <a:t>медведем,</a:t>
            </a:r>
            <a:endParaRPr lang="ru-RU" sz="1200" dirty="0" smtClean="0"/>
          </a:p>
          <a:p>
            <a:pPr lvl="0"/>
            <a:r>
              <a:rPr lang="ru-RU" sz="1200" dirty="0" smtClean="0"/>
              <a:t>                                                 купание в прорубях.</a:t>
            </a:r>
          </a:p>
          <a:p>
            <a:pPr algn="ctr"/>
            <a:r>
              <a:rPr lang="ru-RU" sz="1200" dirty="0" smtClean="0"/>
              <a:t>     Главным угощением, как раньше, так и сейчас, являются блины, которые могут иметь различную начинку. Их пекут каждый день в больших количествах. Но </a:t>
            </a:r>
            <a:r>
              <a:rPr lang="ru-RU" sz="1200" dirty="0" smtClean="0"/>
              <a:t>почему </a:t>
            </a:r>
            <a:r>
              <a:rPr lang="ru-RU" sz="1200" dirty="0" smtClean="0"/>
              <a:t>блины именно в форме круга? Наши предки </a:t>
            </a:r>
            <a:r>
              <a:rPr lang="ru-RU" sz="1200" dirty="0" smtClean="0"/>
              <a:t>поклонялись </a:t>
            </a:r>
            <a:r>
              <a:rPr lang="ru-RU" sz="1200" dirty="0" smtClean="0"/>
              <a:t>солнцу, и с наступлением первых весенних деньков радовались, что солнышко начинает прогревать </a:t>
            </a:r>
            <a:r>
              <a:rPr lang="ru-RU" sz="1200" dirty="0" smtClean="0"/>
              <a:t>землю. </a:t>
            </a:r>
            <a:r>
              <a:rPr lang="ru-RU" sz="1200" dirty="0" smtClean="0"/>
              <a:t>П</a:t>
            </a:r>
            <a:r>
              <a:rPr lang="ru-RU" sz="1200" dirty="0" smtClean="0"/>
              <a:t>оэтому </a:t>
            </a:r>
            <a:r>
              <a:rPr lang="ru-RU" sz="1200" dirty="0" smtClean="0"/>
              <a:t>и появилась традиция печь круглые, похожие на солнышко, лепешки. Считалось, что съев такое кушанье, человек получит частичку солнечного света и тепла. А потом лепешки заменили блинами.</a:t>
            </a:r>
          </a:p>
          <a:p>
            <a:pPr algn="ctr"/>
            <a:r>
              <a:rPr lang="ru-RU" sz="1200" i="1" dirty="0" smtClean="0"/>
              <a:t>Несомненно, главной традицией Масленицы является сжигание чучела зимы</a:t>
            </a:r>
            <a:r>
              <a:rPr lang="ru-RU" sz="1200" dirty="0" smtClean="0"/>
              <a:t>. Это действие символизирует наступление весны и окончание зимы. В качестве чучела изготавливают большую смешную и в то же время страшную куклу, олицетворяющую собой Масленицу. Делают куклу из тряпок и соломы. После чего её наряжают в женскую одежду и оставляют на главной улице  на время Масленичной недели. А в воскресенье чучело торжественно сжигают. </a:t>
            </a:r>
          </a:p>
          <a:p>
            <a:pPr algn="ctr"/>
            <a:r>
              <a:rPr lang="ru-RU" sz="1200" dirty="0" smtClean="0"/>
              <a:t>В этом году </a:t>
            </a:r>
            <a:r>
              <a:rPr lang="ru-RU" sz="1200" dirty="0" smtClean="0"/>
              <a:t>в нашем районе </a:t>
            </a:r>
            <a:r>
              <a:rPr lang="ru-RU" sz="1200" dirty="0" smtClean="0"/>
              <a:t>объявлен конкурс на лучшую масленичную куклу «Боярыня масленица</a:t>
            </a:r>
            <a:r>
              <a:rPr lang="ru-RU" sz="1200" dirty="0" smtClean="0"/>
              <a:t>».</a:t>
            </a:r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  <p:pic>
        <p:nvPicPr>
          <p:cNvPr id="9" name="Рисунок 8" descr="https://arhivurokov.ru/multiurok/html/2017/03/17/s_58cb8ecac3590/588434_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19200"/>
            <a:ext cx="2438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10" name="Рисунок 9" descr="http://www.playcast.ru/uploads/2016/03/05/17663739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0"/>
            <a:ext cx="2057400" cy="22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3" name="Рисунок 12" descr="IMG_9192.JPG"/>
          <p:cNvPicPr>
            <a:picLocks noChangeAspect="1"/>
          </p:cNvPicPr>
          <p:nvPr/>
        </p:nvPicPr>
        <p:blipFill>
          <a:blip r:embed="rId5" cstate="print"/>
          <a:srcRect l="16667" t="8333" r="4444"/>
          <a:stretch>
            <a:fillRect/>
          </a:stretch>
        </p:blipFill>
        <p:spPr>
          <a:xfrm>
            <a:off x="3352800" y="3810000"/>
            <a:ext cx="3505200" cy="28956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4" name="TextBox 13"/>
          <p:cNvSpPr txBox="1"/>
          <p:nvPr/>
        </p:nvSpPr>
        <p:spPr>
          <a:xfrm>
            <a:off x="3352800" y="6705600"/>
            <a:ext cx="3352800" cy="1815882"/>
          </a:xfrm>
          <a:prstGeom prst="rect">
            <a:avLst/>
          </a:prstGeom>
          <a:solidFill>
            <a:srgbClr val="FFFF66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   Большесельский «ЦРТ» второй раз принял участие в этом конкурсе, </a:t>
            </a:r>
            <a:r>
              <a:rPr lang="ru-RU" sz="1400" i="1" dirty="0" smtClean="0"/>
              <a:t>в этот раз </a:t>
            </a:r>
            <a:r>
              <a:rPr lang="ru-RU" sz="1400" i="1" dirty="0" smtClean="0"/>
              <a:t>заняли </a:t>
            </a:r>
            <a:r>
              <a:rPr lang="ru-RU" sz="1400" i="1" dirty="0" smtClean="0"/>
              <a:t>третье место.</a:t>
            </a:r>
          </a:p>
          <a:p>
            <a:r>
              <a:rPr lang="ru-RU" sz="1400" i="1" dirty="0" smtClean="0"/>
              <a:t>Второе место  </a:t>
            </a:r>
            <a:r>
              <a:rPr lang="ru-RU" sz="1400" i="1" dirty="0" smtClean="0"/>
              <a:t>занял </a:t>
            </a:r>
            <a:r>
              <a:rPr lang="ru-RU" sz="1400" i="1" dirty="0" smtClean="0"/>
              <a:t>Российский Союз Сельской молодежи, а первое место в этом году заслуженно получила </a:t>
            </a:r>
          </a:p>
          <a:p>
            <a:r>
              <a:rPr lang="ru-RU" sz="1400" i="1" dirty="0" smtClean="0"/>
              <a:t>Семья </a:t>
            </a:r>
            <a:r>
              <a:rPr lang="ru-RU" sz="1400" i="1" dirty="0" smtClean="0"/>
              <a:t>Шведовых. </a:t>
            </a:r>
            <a:r>
              <a:rPr lang="ru-RU" sz="1400" i="1" dirty="0" smtClean="0"/>
              <a:t>Т</a:t>
            </a:r>
            <a:r>
              <a:rPr lang="ru-RU" sz="1400" i="1" dirty="0" smtClean="0"/>
              <a:t>оржественно поздравляем</a:t>
            </a:r>
            <a:r>
              <a:rPr lang="ru-RU" sz="1400" i="1" dirty="0" smtClean="0"/>
              <a:t> </a:t>
            </a:r>
            <a:r>
              <a:rPr lang="ru-RU" sz="1400" i="1" dirty="0" smtClean="0"/>
              <a:t>всех с Победой.</a:t>
            </a:r>
            <a:endParaRPr lang="ru-RU" sz="1400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953000" y="85344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Автор : Анастасия </a:t>
            </a:r>
            <a:r>
              <a:rPr lang="ru-RU" sz="1100" dirty="0" smtClean="0"/>
              <a:t> </a:t>
            </a:r>
          </a:p>
          <a:p>
            <a:r>
              <a:rPr lang="ru-RU" sz="1100" dirty="0" smtClean="0"/>
              <a:t> </a:t>
            </a:r>
            <a:r>
              <a:rPr lang="ru-RU" sz="1100" dirty="0" smtClean="0"/>
              <a:t>           </a:t>
            </a:r>
            <a:r>
              <a:rPr lang="ru-RU" sz="1100" dirty="0" smtClean="0"/>
              <a:t>Сальникова</a:t>
            </a:r>
            <a:endParaRPr lang="ru-RU" sz="1100" dirty="0"/>
          </a:p>
        </p:txBody>
      </p:sp>
      <p:pic>
        <p:nvPicPr>
          <p:cNvPr id="17" name="Рисунок 16" descr="WUpuc4Hdiso (2).jpg"/>
          <p:cNvPicPr>
            <a:picLocks noChangeAspect="1"/>
          </p:cNvPicPr>
          <p:nvPr/>
        </p:nvPicPr>
        <p:blipFill>
          <a:blip r:embed="rId6" cstate="print"/>
          <a:srcRect l="32366" r="2903" b="26513"/>
          <a:stretch>
            <a:fillRect/>
          </a:stretch>
        </p:blipFill>
        <p:spPr>
          <a:xfrm>
            <a:off x="6185963" y="8382000"/>
            <a:ext cx="672037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4</a:t>
            </a:r>
            <a:endParaRPr lang="ru-RU" sz="14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" y="228600"/>
            <a:ext cx="6857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8600" y="304800"/>
            <a:ext cx="6400800" cy="400110"/>
          </a:xfrm>
          <a:prstGeom prst="rect">
            <a:avLst/>
          </a:prstGeom>
          <a:effectLst>
            <a:outerShdw blurRad="40000" dist="23000" dir="540000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aramond" pitchFamily="18" charset="0"/>
              </a:rPr>
              <a:t>Традиционный «День Здоровья»</a:t>
            </a:r>
          </a:p>
        </p:txBody>
      </p:sp>
      <p:pic>
        <p:nvPicPr>
          <p:cNvPr id="7" name="Рисунок 6" descr="IMG_9336.JPG"/>
          <p:cNvPicPr>
            <a:picLocks noChangeAspect="1"/>
          </p:cNvPicPr>
          <p:nvPr/>
        </p:nvPicPr>
        <p:blipFill>
          <a:blip r:embed="rId2" cstate="print"/>
          <a:srcRect r="14943"/>
          <a:stretch>
            <a:fillRect/>
          </a:stretch>
        </p:blipFill>
        <p:spPr>
          <a:xfrm>
            <a:off x="3276600" y="838200"/>
            <a:ext cx="3581400" cy="2807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200400" y="3581400"/>
            <a:ext cx="3657600" cy="323165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1200" dirty="0" smtClean="0"/>
              <a:t>     Ежегодное </a:t>
            </a:r>
            <a:r>
              <a:rPr lang="ru-RU" sz="1200" dirty="0" smtClean="0"/>
              <a:t>проведение «Дня здоровья» стало традицией не только для всей страны, но и для </a:t>
            </a:r>
            <a:r>
              <a:rPr lang="ru-RU" sz="1200" dirty="0" smtClean="0"/>
              <a:t>Большесельского «Центра </a:t>
            </a:r>
            <a:r>
              <a:rPr lang="ru-RU" sz="1200" dirty="0" smtClean="0"/>
              <a:t>развития и творчества». </a:t>
            </a:r>
            <a:r>
              <a:rPr lang="ru-RU" sz="1200" dirty="0" smtClean="0"/>
              <a:t>  </a:t>
            </a:r>
          </a:p>
          <a:p>
            <a:r>
              <a:rPr lang="ru-RU" sz="1200" dirty="0" smtClean="0"/>
              <a:t> </a:t>
            </a:r>
            <a:r>
              <a:rPr lang="ru-RU" sz="1200" dirty="0" smtClean="0"/>
              <a:t>    </a:t>
            </a:r>
            <a:r>
              <a:rPr lang="ru-RU" sz="1200" dirty="0" smtClean="0"/>
              <a:t>Так ,17 </a:t>
            </a:r>
            <a:r>
              <a:rPr lang="ru-RU" sz="1200" dirty="0" smtClean="0"/>
              <a:t>февраля 2018 года, педагогами дополнительного образования  М.П. Кирилловой и К. В. Долговой, </a:t>
            </a:r>
            <a:r>
              <a:rPr lang="ru-RU" sz="1200" dirty="0" smtClean="0"/>
              <a:t>для </a:t>
            </a:r>
            <a:r>
              <a:rPr lang="ru-RU" sz="1200" dirty="0" smtClean="0"/>
              <a:t>воспитанников </a:t>
            </a:r>
            <a:r>
              <a:rPr lang="ru-RU" sz="1200" dirty="0" smtClean="0"/>
              <a:t>Большесельского «ЦРТ</a:t>
            </a:r>
            <a:r>
              <a:rPr lang="ru-RU" sz="1200" dirty="0" smtClean="0"/>
              <a:t>» </a:t>
            </a:r>
            <a:r>
              <a:rPr lang="ru-RU" sz="1200" dirty="0" smtClean="0"/>
              <a:t>, был </a:t>
            </a:r>
            <a:r>
              <a:rPr lang="ru-RU" sz="1200" dirty="0" smtClean="0"/>
              <a:t>проведен праздник «День здоровья». Все </a:t>
            </a:r>
            <a:r>
              <a:rPr lang="ru-RU" sz="1200" dirty="0" smtClean="0"/>
              <a:t>участники спортивных и интеллектуальных эстафетах </a:t>
            </a:r>
            <a:r>
              <a:rPr lang="ru-RU" sz="1200" dirty="0" smtClean="0"/>
              <a:t>разделились на две </a:t>
            </a:r>
            <a:r>
              <a:rPr lang="ru-RU" sz="1200" dirty="0" smtClean="0"/>
              <a:t>команды. Каждый </a:t>
            </a:r>
            <a:r>
              <a:rPr lang="ru-RU" sz="1200" dirty="0" smtClean="0"/>
              <a:t>конкурс все больше и больше сплачивал </a:t>
            </a:r>
            <a:r>
              <a:rPr lang="ru-RU" sz="1200" dirty="0" smtClean="0"/>
              <a:t>участников, </a:t>
            </a:r>
            <a:r>
              <a:rPr lang="ru-RU" sz="1200" dirty="0" smtClean="0"/>
              <a:t>в</a:t>
            </a:r>
            <a:r>
              <a:rPr lang="ru-RU" sz="1200" dirty="0" smtClean="0"/>
              <a:t>заимовыручка </a:t>
            </a:r>
            <a:r>
              <a:rPr lang="ru-RU" sz="1200" dirty="0" smtClean="0"/>
              <a:t>и помощь  поддерживали хорошее настроение. </a:t>
            </a:r>
          </a:p>
          <a:p>
            <a:r>
              <a:rPr lang="ru-RU" sz="1200" dirty="0" smtClean="0"/>
              <a:t>      Дети с удовольствием </a:t>
            </a:r>
            <a:r>
              <a:rPr lang="ru-RU" sz="1200" dirty="0" smtClean="0"/>
              <a:t>на снегу </a:t>
            </a:r>
            <a:r>
              <a:rPr lang="ru-RU" sz="1200" dirty="0" smtClean="0"/>
              <a:t>пользуясь </a:t>
            </a:r>
            <a:r>
              <a:rPr lang="ru-RU" sz="1200" dirty="0" smtClean="0"/>
              <a:t>бутылками с окрашенной водой рисовали </a:t>
            </a:r>
            <a:r>
              <a:rPr lang="ru-RU" sz="1200" dirty="0" smtClean="0"/>
              <a:t>снеговиков, </a:t>
            </a:r>
            <a:r>
              <a:rPr lang="ru-RU" sz="1200" dirty="0" smtClean="0"/>
              <a:t>играли в паровозик на ватрушках, участвовали в массовых «кулачных боях» и боролись за личное первенство. </a:t>
            </a:r>
            <a:endParaRPr lang="ru-RU" sz="1200" dirty="0"/>
          </a:p>
        </p:txBody>
      </p:sp>
      <p:pic>
        <p:nvPicPr>
          <p:cNvPr id="11" name="Рисунок 10" descr="IMG_93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38600"/>
            <a:ext cx="3276600" cy="25146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2" name="TextBox 11"/>
          <p:cNvSpPr txBox="1"/>
          <p:nvPr/>
        </p:nvSpPr>
        <p:spPr>
          <a:xfrm>
            <a:off x="3276600" y="6705600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    В целом праздник прошел на «Ура</a:t>
            </a:r>
            <a:r>
              <a:rPr lang="ru-RU" sz="1200" dirty="0" smtClean="0"/>
              <a:t>!». Этому </a:t>
            </a:r>
            <a:r>
              <a:rPr lang="ru-RU" sz="1200" dirty="0" smtClean="0"/>
              <a:t>способствовала не только хорошая организация праздника, но и отличная погода! Море впечатлений, сладкие подарки оставили приятный отпечаток в душе каждого и еще раз напомнило всем, что </a:t>
            </a:r>
            <a:r>
              <a:rPr lang="ru-RU" sz="1200" b="1" i="1" dirty="0" smtClean="0"/>
              <a:t>время проведенное на свежем воздухе в веселой компанией делает наше тело здоровей, и отлично </a:t>
            </a:r>
            <a:r>
              <a:rPr lang="ru-RU" sz="1200" b="1" i="1" dirty="0" smtClean="0"/>
              <a:t>заряжает дух </a:t>
            </a:r>
            <a:r>
              <a:rPr lang="ru-RU" sz="1200" b="1" i="1" dirty="0" smtClean="0"/>
              <a:t>позитивом на </a:t>
            </a:r>
            <a:r>
              <a:rPr lang="ru-RU" sz="1200" b="1" i="1" dirty="0" smtClean="0"/>
              <a:t>долгие </a:t>
            </a:r>
            <a:r>
              <a:rPr lang="ru-RU" sz="1200" b="1" i="1" dirty="0" smtClean="0"/>
              <a:t>дни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13" name="Рисунок 12" descr="IMG_9363.JPG"/>
          <p:cNvPicPr>
            <a:picLocks noChangeAspect="1"/>
          </p:cNvPicPr>
          <p:nvPr/>
        </p:nvPicPr>
        <p:blipFill>
          <a:blip r:embed="rId4" cstate="print"/>
          <a:srcRect l="5556" t="10000" r="10000" b="13333"/>
          <a:stretch>
            <a:fillRect/>
          </a:stretch>
        </p:blipFill>
        <p:spPr>
          <a:xfrm>
            <a:off x="0" y="1981200"/>
            <a:ext cx="3276599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ooFhzrqVgH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8229600"/>
            <a:ext cx="914400" cy="685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43400" y="8713113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Автор статьи: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педагог доп. образования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К.В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Долгова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IMG_93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629400"/>
            <a:ext cx="3276600" cy="233002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0" y="762000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С ранних лет жизни, мы постоянно слышим высказывание, что движение- это жизнь. А чем старше становимся, тем  больше в этом убеждаемся</a:t>
            </a:r>
            <a:r>
              <a:rPr lang="ru-RU" sz="1200" b="1" i="1" dirty="0" smtClean="0"/>
              <a:t>. Здоровье- это главное богатство человека, и беречь это богатство необходимо на протяжении всей жизни</a:t>
            </a:r>
            <a:r>
              <a:rPr lang="ru-RU" sz="1200" dirty="0" smtClean="0"/>
              <a:t>.                              </a:t>
            </a:r>
            <a:endParaRPr lang="ru-RU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1" y="27432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553200" y="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5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648200" y="86106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Автор статьи: 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Кристина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Балаян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" y="228600"/>
            <a:ext cx="6857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14400" y="228600"/>
            <a:ext cx="4800600" cy="369332"/>
          </a:xfrm>
          <a:prstGeom prst="rect">
            <a:avLst/>
          </a:prstGeom>
          <a:solidFill>
            <a:srgbClr val="92D05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Garamond" pitchFamily="18" charset="0"/>
              </a:rPr>
              <a:t>Юная рукодельница </a:t>
            </a:r>
            <a:endParaRPr lang="ru-RU" b="1" i="1" dirty="0"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09600"/>
            <a:ext cx="6705600" cy="8153399"/>
          </a:xfrm>
          <a:prstGeom prst="rect">
            <a:avLst/>
          </a:prstGeom>
          <a:noFill/>
        </p:spPr>
        <p:txBody>
          <a:bodyPr wrap="square" numCol="2" spcCol="180000" rtlCol="0">
            <a:spAutoFit/>
          </a:bodyPr>
          <a:lstStyle/>
          <a:p>
            <a:r>
              <a:rPr lang="ru-RU" sz="1200" dirty="0" smtClean="0"/>
              <a:t>     Сегодня я хочу </a:t>
            </a:r>
            <a:r>
              <a:rPr lang="ru-RU" sz="1200" dirty="0" smtClean="0"/>
              <a:t>вам </a:t>
            </a:r>
            <a:r>
              <a:rPr lang="ru-RU" sz="1200" dirty="0" smtClean="0"/>
              <a:t>рассказать об одной маленькой, веселой и очень талантливой девочке. Зовут ее Алина Афанасьева. 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     Уже 5-й год </a:t>
            </a:r>
            <a:r>
              <a:rPr lang="ru-RU" sz="1200" dirty="0" smtClean="0"/>
              <a:t>Алина посещает </a:t>
            </a:r>
            <a:r>
              <a:rPr lang="ru-RU" sz="1200" dirty="0" smtClean="0"/>
              <a:t>Большесельский </a:t>
            </a:r>
            <a:r>
              <a:rPr lang="ru-RU" sz="1200" dirty="0" smtClean="0"/>
              <a:t>ЦРТ. </a:t>
            </a:r>
            <a:r>
              <a:rPr lang="ru-RU" sz="1200" dirty="0" smtClean="0"/>
              <a:t>Начала свое знакомство с </a:t>
            </a:r>
            <a:r>
              <a:rPr lang="ru-RU" sz="1200" dirty="0" smtClean="0"/>
              <a:t>ЦРТ, </a:t>
            </a:r>
            <a:r>
              <a:rPr lang="ru-RU" sz="1200" dirty="0" smtClean="0"/>
              <a:t>Алина с объединения «Школа будущего первоклассника». Затем </a:t>
            </a:r>
            <a:r>
              <a:rPr lang="ru-RU" sz="1200" dirty="0" smtClean="0"/>
              <a:t>увлеклась </a:t>
            </a:r>
            <a:r>
              <a:rPr lang="ru-RU" sz="1200" dirty="0" smtClean="0"/>
              <a:t>и другими объединениями – </a:t>
            </a:r>
            <a:r>
              <a:rPr lang="ru-RU" sz="1200" dirty="0" smtClean="0"/>
              <a:t>«Вязание</a:t>
            </a:r>
            <a:r>
              <a:rPr lang="ru-RU" sz="1200" dirty="0" smtClean="0"/>
              <a:t>», </a:t>
            </a:r>
            <a:r>
              <a:rPr lang="ru-RU" sz="1200" dirty="0" smtClean="0"/>
              <a:t>«Мягкая </a:t>
            </a:r>
            <a:r>
              <a:rPr lang="ru-RU" sz="1200" dirty="0" smtClean="0"/>
              <a:t>игрушка», </a:t>
            </a:r>
            <a:r>
              <a:rPr lang="ru-RU" sz="1200" dirty="0" smtClean="0"/>
              <a:t>«Вышивание</a:t>
            </a:r>
            <a:r>
              <a:rPr lang="ru-RU" sz="1200" dirty="0" smtClean="0"/>
              <a:t>». </a:t>
            </a:r>
            <a:br>
              <a:rPr lang="ru-RU" sz="1200" dirty="0" smtClean="0"/>
            </a:br>
            <a:r>
              <a:rPr lang="ru-RU" sz="1200" dirty="0" smtClean="0"/>
              <a:t>Я взяла у Алины небольшое интервью</a:t>
            </a:r>
            <a:r>
              <a:rPr lang="ru-RU" sz="1200" dirty="0" smtClean="0"/>
              <a:t>: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u="sng" dirty="0" smtClean="0"/>
              <a:t>-Алина, сколько тебе лет?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- Мне 10 лет. </a:t>
            </a:r>
            <a:br>
              <a:rPr lang="ru-RU" sz="1200" dirty="0" smtClean="0"/>
            </a:br>
            <a:r>
              <a:rPr lang="ru-RU" sz="1200" u="sng" dirty="0" smtClean="0"/>
              <a:t>- В каком ты классе?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- Я учусь в 3-а классе. </a:t>
            </a:r>
            <a:br>
              <a:rPr lang="ru-RU" sz="1200" dirty="0" smtClean="0"/>
            </a:br>
            <a:r>
              <a:rPr lang="ru-RU" sz="1200" u="sng" dirty="0" smtClean="0"/>
              <a:t>- Давно ли ты ходишь в «ЦРТ</a:t>
            </a:r>
            <a:r>
              <a:rPr lang="ru-RU" sz="1200" dirty="0" smtClean="0"/>
              <a:t>». </a:t>
            </a:r>
            <a:br>
              <a:rPr lang="ru-RU" sz="1200" dirty="0" smtClean="0"/>
            </a:br>
            <a:r>
              <a:rPr lang="ru-RU" sz="1200" dirty="0" smtClean="0"/>
              <a:t>- В «ЦРТ» я хожу уже 5-й год. </a:t>
            </a:r>
            <a:br>
              <a:rPr lang="ru-RU" sz="1200" dirty="0" smtClean="0"/>
            </a:br>
            <a:r>
              <a:rPr lang="ru-RU" sz="1200" dirty="0" smtClean="0"/>
              <a:t> </a:t>
            </a:r>
            <a:r>
              <a:rPr lang="ru-RU" sz="1200" u="sng" dirty="0" smtClean="0"/>
              <a:t>- Какие твои любимые кружки?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- У меня все любимые, хотя, вязание, мягкая игрушка мне нравится больше всех. </a:t>
            </a:r>
            <a:br>
              <a:rPr lang="ru-RU" sz="1200" dirty="0" smtClean="0"/>
            </a:br>
            <a:r>
              <a:rPr lang="ru-RU" sz="1200" u="sng" dirty="0" smtClean="0"/>
              <a:t>- Сложно ли тебе даются поделки, которые ты делаешь?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- Ну конечно некоторые поделки было сложно делать, а так в основном нужно просто постараться. </a:t>
            </a:r>
            <a:br>
              <a:rPr lang="ru-RU" sz="1200" dirty="0" smtClean="0"/>
            </a:br>
            <a:r>
              <a:rPr lang="ru-RU" sz="1200" u="sng" dirty="0" smtClean="0"/>
              <a:t>- Алина, ты участвовала в каких </a:t>
            </a:r>
            <a:r>
              <a:rPr lang="ru-RU" sz="1200" u="sng" dirty="0" smtClean="0"/>
              <a:t>-</a:t>
            </a:r>
            <a:r>
              <a:rPr lang="ru-RU" sz="1200" u="sng" dirty="0" err="1" smtClean="0"/>
              <a:t>нибудь</a:t>
            </a:r>
            <a:r>
              <a:rPr lang="ru-RU" sz="1200" u="sng" dirty="0" smtClean="0"/>
              <a:t> </a:t>
            </a:r>
            <a:r>
              <a:rPr lang="ru-RU" sz="1200" u="sng" dirty="0" smtClean="0"/>
              <a:t>конкурсах?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- Да! Я участвовала в районном конкурсе, делала игрушку- Зайчика. </a:t>
            </a:r>
            <a:br>
              <a:rPr lang="ru-RU" sz="1200" dirty="0" smtClean="0"/>
            </a:br>
            <a:r>
              <a:rPr lang="ru-RU" sz="1200" u="sng" dirty="0" smtClean="0"/>
              <a:t>- Заняла ли ты почетное место?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- Да! Только не помню какое! </a:t>
            </a:r>
            <a:br>
              <a:rPr lang="ru-RU" sz="1200" dirty="0" smtClean="0"/>
            </a:br>
            <a:r>
              <a:rPr lang="ru-RU" sz="1200" dirty="0" smtClean="0"/>
              <a:t>- </a:t>
            </a:r>
            <a:r>
              <a:rPr lang="ru-RU" sz="1200" u="sng" dirty="0" smtClean="0"/>
              <a:t>Получала </a:t>
            </a:r>
            <a:r>
              <a:rPr lang="ru-RU" sz="1200" u="sng" dirty="0" smtClean="0"/>
              <a:t>ли ты </a:t>
            </a:r>
            <a:r>
              <a:rPr lang="ru-RU" sz="1200" u="sng" dirty="0" smtClean="0"/>
              <a:t>призы, </a:t>
            </a:r>
            <a:r>
              <a:rPr lang="ru-RU" sz="1200" u="sng" dirty="0" smtClean="0"/>
              <a:t>грамоту?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- Да я получала призы! Это было несколько лет назад! </a:t>
            </a:r>
            <a:br>
              <a:rPr lang="ru-RU" sz="1200" dirty="0" smtClean="0"/>
            </a:br>
            <a:r>
              <a:rPr lang="ru-RU" sz="1200" u="sng" dirty="0" smtClean="0"/>
              <a:t>- Будешь ли ты дальше продолжать заниматься любимым делом?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- Да! Мне это очень нравиться, хотя и занимает много времени! </a:t>
            </a:r>
            <a:br>
              <a:rPr lang="ru-RU" sz="1200" dirty="0" smtClean="0"/>
            </a:br>
            <a:r>
              <a:rPr lang="ru-RU" sz="1200" u="sng" dirty="0" smtClean="0"/>
              <a:t>- </a:t>
            </a:r>
            <a:r>
              <a:rPr lang="ru-RU" sz="1200" u="sng" dirty="0" smtClean="0"/>
              <a:t>Делала </a:t>
            </a:r>
            <a:r>
              <a:rPr lang="ru-RU" sz="1200" u="sng" dirty="0" smtClean="0"/>
              <a:t>ли ты такую игрушку, которая заняла много времени и терпения?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- Да, была такая, это и был тот заяц , я его делала целый месяц, было очень сложно, это моя самая любимая игрушка, она мне очень </a:t>
            </a:r>
            <a:r>
              <a:rPr lang="ru-RU" sz="1200" dirty="0" smtClean="0"/>
              <a:t>нравится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-</a:t>
            </a:r>
            <a:r>
              <a:rPr lang="ru-RU" sz="1200" u="sng" dirty="0" smtClean="0"/>
              <a:t>Какую </a:t>
            </a:r>
            <a:r>
              <a:rPr lang="ru-RU" sz="1200" u="sng" dirty="0" smtClean="0"/>
              <a:t>ты хочешь связать, или сшить игрушку</a:t>
            </a:r>
            <a:r>
              <a:rPr lang="ru-RU" sz="1200" dirty="0" smtClean="0"/>
              <a:t>? </a:t>
            </a:r>
            <a:br>
              <a:rPr lang="ru-RU" sz="1200" dirty="0" smtClean="0"/>
            </a:br>
            <a:r>
              <a:rPr lang="ru-RU" sz="1200" dirty="0" smtClean="0"/>
              <a:t>- Я хочу сшить большую игрушку! </a:t>
            </a:r>
            <a:br>
              <a:rPr lang="ru-RU" sz="1200" dirty="0" smtClean="0"/>
            </a:br>
            <a:r>
              <a:rPr lang="ru-RU" sz="1200" dirty="0" smtClean="0"/>
              <a:t>- </a:t>
            </a:r>
            <a:r>
              <a:rPr lang="ru-RU" sz="1200" u="sng" dirty="0" smtClean="0"/>
              <a:t>Большого зайца?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- Нет, какую-нибудь </a:t>
            </a:r>
            <a:r>
              <a:rPr lang="ru-RU" sz="1200" dirty="0" smtClean="0"/>
              <a:t>кошку </a:t>
            </a:r>
            <a:r>
              <a:rPr lang="ru-RU" sz="1200" dirty="0" smtClean="0"/>
              <a:t>или собаку! </a:t>
            </a:r>
            <a:br>
              <a:rPr lang="ru-RU" sz="1200" dirty="0" smtClean="0"/>
            </a:br>
            <a:r>
              <a:rPr lang="ru-RU" sz="1200" u="sng" dirty="0" smtClean="0"/>
              <a:t>- Кому-то в подарок</a:t>
            </a:r>
            <a:r>
              <a:rPr lang="ru-RU" sz="1200" dirty="0" smtClean="0"/>
              <a:t>? </a:t>
            </a:r>
            <a:br>
              <a:rPr lang="ru-RU" sz="1200" dirty="0" smtClean="0"/>
            </a:br>
            <a:r>
              <a:rPr lang="ru-RU" sz="1200" dirty="0" smtClean="0"/>
              <a:t>- Нет, уже для себя. </a:t>
            </a:r>
            <a:br>
              <a:rPr lang="ru-RU" sz="1200" dirty="0" smtClean="0"/>
            </a:br>
            <a:r>
              <a:rPr lang="ru-RU" sz="1200" dirty="0" smtClean="0"/>
              <a:t>- </a:t>
            </a:r>
            <a:r>
              <a:rPr lang="ru-RU" sz="1200" u="sng" dirty="0" smtClean="0"/>
              <a:t>Что ты еще планируешь сделать?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- Я планирую связать большого «</a:t>
            </a:r>
            <a:r>
              <a:rPr lang="ru-RU" sz="1200" dirty="0" err="1" smtClean="0"/>
              <a:t>ждуна</a:t>
            </a:r>
            <a:r>
              <a:rPr lang="ru-RU" sz="1200" dirty="0" smtClean="0"/>
              <a:t>» </a:t>
            </a:r>
            <a:br>
              <a:rPr lang="ru-RU" sz="1200" dirty="0" smtClean="0"/>
            </a:br>
            <a:r>
              <a:rPr lang="ru-RU" sz="1200" dirty="0" smtClean="0"/>
              <a:t>      Спасибо, Алина за </a:t>
            </a:r>
            <a:r>
              <a:rPr lang="ru-RU" sz="1200" dirty="0" smtClean="0"/>
              <a:t>интервью. Ты </a:t>
            </a:r>
            <a:r>
              <a:rPr lang="ru-RU" sz="1200" dirty="0" smtClean="0"/>
              <a:t>большая </a:t>
            </a:r>
            <a:r>
              <a:rPr lang="ru-RU" sz="1200" dirty="0" smtClean="0"/>
              <a:t>молодец. Я желаю </a:t>
            </a:r>
            <a:r>
              <a:rPr lang="ru-RU" sz="1200" dirty="0" smtClean="0"/>
              <a:t>тебе успехов, и больших достижений, </a:t>
            </a:r>
            <a:r>
              <a:rPr lang="ru-RU" sz="1200" dirty="0" smtClean="0"/>
              <a:t>много </a:t>
            </a:r>
            <a:r>
              <a:rPr lang="ru-RU" sz="1200" dirty="0" smtClean="0"/>
              <a:t>грамот, и самое главное , не бросай </a:t>
            </a:r>
            <a:r>
              <a:rPr lang="ru-RU" sz="1200" dirty="0" smtClean="0"/>
              <a:t>дело, </a:t>
            </a:r>
            <a:r>
              <a:rPr lang="ru-RU" sz="1200" dirty="0" smtClean="0"/>
              <a:t>которое тебе так нравиться!</a:t>
            </a:r>
          </a:p>
          <a:p>
            <a:endParaRPr lang="ru-RU" sz="1200" dirty="0"/>
          </a:p>
        </p:txBody>
      </p:sp>
      <p:pic>
        <p:nvPicPr>
          <p:cNvPr id="10" name="Рисунок 9" descr="IMG_9191.JPG"/>
          <p:cNvPicPr>
            <a:picLocks noChangeAspect="1"/>
          </p:cNvPicPr>
          <p:nvPr/>
        </p:nvPicPr>
        <p:blipFill>
          <a:blip r:embed="rId2" cstate="print"/>
          <a:srcRect l="13333" t="10000" r="15556" b="10000"/>
          <a:stretch>
            <a:fillRect/>
          </a:stretch>
        </p:blipFill>
        <p:spPr>
          <a:xfrm rot="5400000">
            <a:off x="342900" y="1485900"/>
            <a:ext cx="2743200" cy="20574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 descr="IMG_9186.JPG"/>
          <p:cNvPicPr>
            <a:picLocks noChangeAspect="1"/>
          </p:cNvPicPr>
          <p:nvPr/>
        </p:nvPicPr>
        <p:blipFill>
          <a:blip r:embed="rId3" cstate="print"/>
          <a:srcRect l="4444" t="1667" r="8889" b="3333"/>
          <a:stretch>
            <a:fillRect/>
          </a:stretch>
        </p:blipFill>
        <p:spPr>
          <a:xfrm>
            <a:off x="3312695" y="5486400"/>
            <a:ext cx="3545305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Fs5Z7hxnEgM.jpg"/>
          <p:cNvPicPr>
            <a:picLocks noChangeAspect="1"/>
          </p:cNvPicPr>
          <p:nvPr/>
        </p:nvPicPr>
        <p:blipFill>
          <a:blip r:embed="rId4" cstate="print"/>
          <a:srcRect t="4167" b="25000"/>
          <a:stretch>
            <a:fillRect/>
          </a:stretch>
        </p:blipFill>
        <p:spPr>
          <a:xfrm>
            <a:off x="6019800" y="8205958"/>
            <a:ext cx="704750" cy="93804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6</a:t>
            </a:r>
            <a:endParaRPr lang="ru-RU" sz="12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" y="228600"/>
            <a:ext cx="6857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0" y="807720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133600" y="80010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495800" y="8077200"/>
            <a:ext cx="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8077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«ЦРТ  </a:t>
            </a:r>
            <a:r>
              <a:rPr lang="en-US" sz="1200" dirty="0" smtClean="0"/>
              <a:t>News</a:t>
            </a:r>
            <a:r>
              <a:rPr lang="ru-RU" sz="1200" dirty="0" smtClean="0"/>
              <a:t>» выпускается с 01.02.2018</a:t>
            </a:r>
            <a:endParaRPr lang="ru-RU" sz="1200" dirty="0"/>
          </a:p>
        </p:txBody>
      </p:sp>
      <p:pic>
        <p:nvPicPr>
          <p:cNvPr id="26" name="Рисунок 25" descr="2aOg0Ks_KG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8295640"/>
            <a:ext cx="908957" cy="84836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7" name="TextBox 26"/>
          <p:cNvSpPr txBox="1"/>
          <p:nvPr/>
        </p:nvSpPr>
        <p:spPr>
          <a:xfrm>
            <a:off x="2133600" y="80772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Руководитель объединения </a:t>
            </a:r>
          </a:p>
          <a:p>
            <a:r>
              <a:rPr lang="ru-RU" sz="1200" dirty="0" smtClean="0"/>
              <a:t>« Я в этом мире» К. В. Долгова </a:t>
            </a:r>
          </a:p>
          <a:p>
            <a:r>
              <a:rPr lang="ru-RU" sz="1200" dirty="0" smtClean="0"/>
              <a:t>Тел. 84854221135</a:t>
            </a:r>
          </a:p>
          <a:p>
            <a:r>
              <a:rPr lang="ru-RU" sz="1200" dirty="0" smtClean="0"/>
              <a:t>Эл. почта: </a:t>
            </a:r>
            <a:r>
              <a:rPr lang="en-US" sz="1200" dirty="0" smtClean="0">
                <a:hlinkClick r:id="rId3"/>
              </a:rPr>
              <a:t>bselo-cdt@mail.ru</a:t>
            </a:r>
            <a:endParaRPr lang="ru-RU" sz="1200" dirty="0" smtClean="0"/>
          </a:p>
          <a:p>
            <a:r>
              <a:rPr lang="ru-RU" sz="1200" dirty="0" smtClean="0"/>
              <a:t>С.Большое Село ул. Мира д. 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72000" y="8153400"/>
            <a:ext cx="2286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Учебная газета издается на базе </a:t>
            </a:r>
          </a:p>
          <a:p>
            <a:r>
              <a:rPr lang="ru-RU" sz="1100" dirty="0" smtClean="0"/>
              <a:t>МОУ ДО </a:t>
            </a:r>
            <a:r>
              <a:rPr lang="ru-RU" sz="1100" dirty="0" smtClean="0"/>
              <a:t>Большесельский «Центр </a:t>
            </a:r>
            <a:r>
              <a:rPr lang="ru-RU" sz="1100" dirty="0" smtClean="0"/>
              <a:t>Развития и Творчества»</a:t>
            </a:r>
            <a:endParaRPr lang="ru-RU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28600"/>
            <a:ext cx="28956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Garamond" pitchFamily="18" charset="0"/>
              </a:rPr>
              <a:t>23 февраля- День Защитника Отечества</a:t>
            </a:r>
            <a:endParaRPr lang="ru-RU" b="1" i="1" dirty="0">
              <a:latin typeface="Garamon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304800"/>
            <a:ext cx="5867400" cy="4343400"/>
          </a:xfrm>
          <a:prstGeom prst="rect">
            <a:avLst/>
          </a:prstGeom>
          <a:noFill/>
        </p:spPr>
        <p:txBody>
          <a:bodyPr wrap="square" numCol="2" spcCol="180000" rtlCol="0">
            <a:spAutoFit/>
          </a:bodyPr>
          <a:lstStyle/>
          <a:p>
            <a:r>
              <a:rPr lang="ru-RU" sz="1200" dirty="0" smtClean="0"/>
              <a:t>  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  23 февраля- День Защитника Отечества. </a:t>
            </a:r>
            <a:br>
              <a:rPr lang="ru-RU" sz="1200" dirty="0" smtClean="0"/>
            </a:br>
            <a:r>
              <a:rPr lang="ru-RU" sz="1200" dirty="0" smtClean="0"/>
              <a:t>В этот день в РДК состоялся концерт, </a:t>
            </a:r>
            <a:r>
              <a:rPr lang="ru-RU" sz="1200" dirty="0" smtClean="0"/>
              <a:t>посвященный </a:t>
            </a:r>
            <a:r>
              <a:rPr lang="ru-RU" sz="1200" dirty="0" smtClean="0"/>
              <a:t>знаменательной дате. Торжество открыли обучающиеся нашего </a:t>
            </a:r>
            <a:r>
              <a:rPr lang="ru-RU" sz="1200" dirty="0" smtClean="0"/>
              <a:t>Центра </a:t>
            </a:r>
            <a:r>
              <a:rPr lang="ru-RU" sz="1200" dirty="0" smtClean="0"/>
              <a:t>развития и творчества из объединения ЮДП. Под торжественную патриотическую песню они </a:t>
            </a:r>
            <a:r>
              <a:rPr lang="ru-RU" sz="1200" dirty="0" smtClean="0"/>
              <a:t>дружным, </a:t>
            </a:r>
            <a:r>
              <a:rPr lang="ru-RU" sz="1200" dirty="0" smtClean="0"/>
              <a:t>ровным шагом вышли на сцену, сделав почетный «круг» с символом государства российским </a:t>
            </a:r>
            <a:r>
              <a:rPr lang="ru-RU" sz="1200" dirty="0" err="1" smtClean="0"/>
              <a:t>триколором</a:t>
            </a:r>
            <a:r>
              <a:rPr lang="ru-RU" sz="1200" dirty="0" smtClean="0"/>
              <a:t>, дав старт поздравительной и праздничной программе. </a:t>
            </a:r>
            <a:br>
              <a:rPr lang="ru-RU" sz="1200" dirty="0" smtClean="0"/>
            </a:br>
            <a:r>
              <a:rPr lang="ru-RU" sz="1200" dirty="0" smtClean="0"/>
              <a:t>   В концерте выступали и другие воспитанники нашего центра, сверкая своими вокальными и танцевальными талантами: Настя Сальникова, </a:t>
            </a:r>
            <a:r>
              <a:rPr lang="ru-RU" sz="1200" dirty="0" err="1" smtClean="0"/>
              <a:t>Карина</a:t>
            </a:r>
            <a:r>
              <a:rPr lang="ru-RU" sz="1200" dirty="0" smtClean="0"/>
              <a:t> </a:t>
            </a:r>
            <a:r>
              <a:rPr lang="ru-RU" sz="1200" dirty="0" err="1" smtClean="0"/>
              <a:t>Лосихина</a:t>
            </a:r>
            <a:r>
              <a:rPr lang="ru-RU" sz="1200" dirty="0" smtClean="0"/>
              <a:t>, Лиза Коптелова, Яна </a:t>
            </a:r>
            <a:r>
              <a:rPr lang="ru-RU" sz="1200" dirty="0" err="1" smtClean="0"/>
              <a:t>Шалина</a:t>
            </a:r>
            <a:r>
              <a:rPr lang="ru-RU" sz="1200" dirty="0" smtClean="0"/>
              <a:t> и многие другие, </a:t>
            </a:r>
            <a:r>
              <a:rPr lang="ru-RU" sz="1200" dirty="0" smtClean="0"/>
              <a:t>те кто </a:t>
            </a:r>
            <a:r>
              <a:rPr lang="ru-RU" sz="1200" dirty="0" smtClean="0"/>
              <a:t>успевает еще заниматься и в творческих объединениях ДК. </a:t>
            </a:r>
            <a:br>
              <a:rPr lang="ru-RU" sz="1200" dirty="0" smtClean="0"/>
            </a:br>
            <a:r>
              <a:rPr lang="ru-RU" sz="1200" dirty="0" smtClean="0"/>
              <a:t>Завершило концерт выступление Геннадия </a:t>
            </a:r>
            <a:r>
              <a:rPr lang="ru-RU" sz="1200" dirty="0" err="1" smtClean="0"/>
              <a:t>Орешникова</a:t>
            </a:r>
            <a:r>
              <a:rPr lang="ru-RU" sz="1200" dirty="0" smtClean="0"/>
              <a:t> с песней «Флаг» Дениса </a:t>
            </a:r>
            <a:r>
              <a:rPr lang="ru-RU" sz="1200" dirty="0" err="1" smtClean="0"/>
              <a:t>Майданова</a:t>
            </a:r>
            <a:r>
              <a:rPr lang="ru-RU" sz="1200" dirty="0" smtClean="0"/>
              <a:t> </a:t>
            </a:r>
            <a:r>
              <a:rPr lang="ru-RU" sz="1200" dirty="0" smtClean="0"/>
              <a:t>, Ярко дополненная вес теми же ребятами из объединения «ЮДП».</a:t>
            </a:r>
            <a:endParaRPr lang="ru-RU" sz="1200" dirty="0"/>
          </a:p>
        </p:txBody>
      </p:sp>
      <p:pic>
        <p:nvPicPr>
          <p:cNvPr id="13" name="Рисунок 12" descr="IMG_5310.JPG"/>
          <p:cNvPicPr>
            <a:picLocks noChangeAspect="1"/>
          </p:cNvPicPr>
          <p:nvPr/>
        </p:nvPicPr>
        <p:blipFill>
          <a:blip r:embed="rId4" cstate="print"/>
          <a:srcRect l="15541" t="12794" r="12137"/>
          <a:stretch>
            <a:fillRect/>
          </a:stretch>
        </p:blipFill>
        <p:spPr>
          <a:xfrm>
            <a:off x="3124200" y="1295400"/>
            <a:ext cx="3612918" cy="255579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4" name="TextBox 13"/>
          <p:cNvSpPr txBox="1"/>
          <p:nvPr/>
        </p:nvSpPr>
        <p:spPr>
          <a:xfrm>
            <a:off x="152400" y="4572000"/>
            <a:ext cx="63246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Garamond" pitchFamily="18" charset="0"/>
              </a:rPr>
              <a:t>Выставка ко дню влюбленных </a:t>
            </a:r>
            <a:endParaRPr lang="ru-RU" b="1" i="1" dirty="0">
              <a:latin typeface="Garamon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4953000"/>
            <a:ext cx="6705600" cy="28956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1200" dirty="0" smtClean="0"/>
              <a:t>Ко дню Святого Валентина обучающиеся Большесельского ЦРТ приготовили выставку, на которой представлены рисунки, модульное оригами, коллажи, велосипед из льняного шпагата</a:t>
            </a:r>
            <a:r>
              <a:rPr lang="ru-RU" sz="1200" dirty="0" smtClean="0"/>
              <a:t>, </a:t>
            </a:r>
            <a:r>
              <a:rPr lang="ru-RU" sz="1200" dirty="0" smtClean="0"/>
              <a:t>колодец, и </a:t>
            </a:r>
            <a:r>
              <a:rPr lang="ru-RU" sz="1200" dirty="0" smtClean="0"/>
              <a:t>многое другое</a:t>
            </a:r>
            <a:r>
              <a:rPr lang="ru-RU" sz="1200" dirty="0" smtClean="0"/>
              <a:t>. Поделки посвящены прекрасному, чувству, которое поддерживает в нас приятное чувства, и </a:t>
            </a:r>
            <a:r>
              <a:rPr lang="ru-RU" sz="1200" dirty="0" smtClean="0"/>
              <a:t>помогает </a:t>
            </a:r>
            <a:r>
              <a:rPr lang="ru-RU" sz="1200" dirty="0" smtClean="0"/>
              <a:t>верить в лучшее – любви. Выставка расположена в здании администрации </a:t>
            </a:r>
            <a:r>
              <a:rPr lang="ru-RU" sz="1200" dirty="0" smtClean="0"/>
              <a:t>Большесельского </a:t>
            </a:r>
            <a:r>
              <a:rPr lang="ru-RU" sz="1200" dirty="0" smtClean="0"/>
              <a:t>Муниципального </a:t>
            </a:r>
            <a:r>
              <a:rPr lang="ru-RU" sz="1200" dirty="0" smtClean="0"/>
              <a:t>района. </a:t>
            </a:r>
            <a:r>
              <a:rPr lang="ru-RU" sz="1200" dirty="0" smtClean="0"/>
              <a:t>Посетить эту выставку может каждый желающий. С</a:t>
            </a:r>
            <a:r>
              <a:rPr lang="ru-RU" sz="1200" dirty="0" smtClean="0"/>
              <a:t>пециалисты ЦРТ регулярно </a:t>
            </a:r>
            <a:r>
              <a:rPr lang="ru-RU" sz="1200" dirty="0" smtClean="0"/>
              <a:t> </a:t>
            </a:r>
            <a:r>
              <a:rPr lang="ru-RU" sz="1200" dirty="0" smtClean="0"/>
              <a:t>организовывают такие </a:t>
            </a:r>
            <a:r>
              <a:rPr lang="ru-RU" sz="1200" dirty="0" smtClean="0"/>
              <a:t>выставки</a:t>
            </a:r>
            <a:r>
              <a:rPr lang="ru-RU" sz="1200" dirty="0" smtClean="0"/>
              <a:t> на различные тематики</a:t>
            </a:r>
            <a:r>
              <a:rPr lang="ru-RU" sz="1200" dirty="0" smtClean="0"/>
              <a:t>. В </a:t>
            </a:r>
            <a:r>
              <a:rPr lang="ru-RU" sz="1200" dirty="0" smtClean="0"/>
              <a:t>следующий месяц нас ожидают новая выставка, на которой будут представлены работы из соленого теста, </a:t>
            </a:r>
            <a:r>
              <a:rPr lang="ru-RU" sz="1200" dirty="0" smtClean="0"/>
              <a:t>художественного творчества </a:t>
            </a:r>
            <a:r>
              <a:rPr lang="ru-RU" sz="1200" dirty="0" smtClean="0"/>
              <a:t>, и моделирования. </a:t>
            </a:r>
            <a:br>
              <a:rPr lang="ru-RU" sz="1200" dirty="0" smtClean="0"/>
            </a:br>
            <a:r>
              <a:rPr lang="ru-RU" sz="1200" dirty="0" smtClean="0"/>
              <a:t>Ждем с нетерпением очередную выставку, а также новые работы, </a:t>
            </a:r>
            <a:r>
              <a:rPr lang="ru-RU" sz="1200" dirty="0" smtClean="0"/>
              <a:t>и приглашаем </a:t>
            </a:r>
            <a:r>
              <a:rPr lang="ru-RU" sz="1200" dirty="0" smtClean="0"/>
              <a:t>Вас, ее посетить.</a:t>
            </a:r>
            <a:endParaRPr lang="ru-RU" sz="1200" dirty="0"/>
          </a:p>
        </p:txBody>
      </p:sp>
      <p:pic>
        <p:nvPicPr>
          <p:cNvPr id="17" name="Рисунок 16" descr="IMG_9264.JPG"/>
          <p:cNvPicPr>
            <a:picLocks noChangeAspect="1"/>
          </p:cNvPicPr>
          <p:nvPr/>
        </p:nvPicPr>
        <p:blipFill>
          <a:blip r:embed="rId5" cstate="print"/>
          <a:srcRect l="14630" t="13611" r="3704" b="26500"/>
          <a:stretch>
            <a:fillRect/>
          </a:stretch>
        </p:blipFill>
        <p:spPr>
          <a:xfrm>
            <a:off x="3429000" y="5867400"/>
            <a:ext cx="32766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4267200" y="4038600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Автор статьи: </a:t>
            </a:r>
            <a:endParaRPr lang="ru-RU" sz="1100" dirty="0" smtClean="0"/>
          </a:p>
          <a:p>
            <a:r>
              <a:rPr lang="ru-RU" sz="1100" dirty="0" smtClean="0"/>
              <a:t>Анастасия Сальникова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038600" y="7467600"/>
            <a:ext cx="259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Автор статьи: Кристина </a:t>
            </a:r>
            <a:r>
              <a:rPr lang="ru-RU" sz="1100" dirty="0" err="1" smtClean="0"/>
              <a:t>Балаян</a:t>
            </a:r>
            <a:endParaRPr lang="ru-RU" sz="1100" dirty="0"/>
          </a:p>
        </p:txBody>
      </p:sp>
      <p:pic>
        <p:nvPicPr>
          <p:cNvPr id="23" name="Рисунок 22" descr="Fs5Z7hxnEgM.jpg"/>
          <p:cNvPicPr>
            <a:picLocks noChangeAspect="1"/>
          </p:cNvPicPr>
          <p:nvPr/>
        </p:nvPicPr>
        <p:blipFill>
          <a:blip r:embed="rId6" cstate="print"/>
          <a:srcRect l="6264" t="3333" b="35000"/>
          <a:stretch>
            <a:fillRect/>
          </a:stretch>
        </p:blipFill>
        <p:spPr>
          <a:xfrm>
            <a:off x="6096000" y="7409399"/>
            <a:ext cx="533400" cy="65939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5" name="Рисунок 24" descr="WUpuc4Hdiso (2).jpg"/>
          <p:cNvPicPr>
            <a:picLocks noChangeAspect="1"/>
          </p:cNvPicPr>
          <p:nvPr/>
        </p:nvPicPr>
        <p:blipFill>
          <a:blip r:embed="rId7" cstate="print"/>
          <a:srcRect l="32222" b="33313"/>
          <a:stretch>
            <a:fillRect/>
          </a:stretch>
        </p:blipFill>
        <p:spPr>
          <a:xfrm>
            <a:off x="5791200" y="3810000"/>
            <a:ext cx="762000" cy="748822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1420</Words>
  <Application>Microsoft Office PowerPoint</Application>
  <PresentationFormat>Экран (4:3)</PresentationFormat>
  <Paragraphs>198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ЦДТ</dc:creator>
  <cp:lastModifiedBy>ЦДТ</cp:lastModifiedBy>
  <cp:revision>15</cp:revision>
  <dcterms:created xsi:type="dcterms:W3CDTF">2018-01-29T10:35:24Z</dcterms:created>
  <dcterms:modified xsi:type="dcterms:W3CDTF">2018-03-01T12:52:17Z</dcterms:modified>
</cp:coreProperties>
</file>