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6858000" cy="9144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4F"/>
    <a:srgbClr val="FFFF99"/>
    <a:srgbClr val="FFFF66"/>
    <a:srgbClr val="FF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5484" autoAdjust="0"/>
  </p:normalViewPr>
  <p:slideViewPr>
    <p:cSldViewPr>
      <p:cViewPr>
        <p:scale>
          <a:sx n="83" d="100"/>
          <a:sy n="83" d="100"/>
        </p:scale>
        <p:origin x="-1584" y="150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FD303-B165-4EFD-8A73-6B2A713266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4538"/>
            <a:ext cx="279717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03DEB-B742-45C6-B6EC-6ABD4755A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6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3DEB-B742-45C6-B6EC-6ABD4755A0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3DEB-B742-45C6-B6EC-6ABD4755A0F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03DEB-B742-45C6-B6EC-6ABD4755A0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9"/>
            <a:ext cx="225623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1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selo-cdt@mail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584" y="-48656"/>
            <a:ext cx="6477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uhaus 93" pitchFamily="82" charset="0"/>
              </a:rPr>
              <a:t>Газета «Большесельского ЦРТ»</a:t>
            </a:r>
          </a:p>
          <a:p>
            <a:pPr algn="ctr"/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ЦРТ</a:t>
            </a: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news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Четверг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29.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0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3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.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2018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981200"/>
            <a:ext cx="68580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60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№3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391400" y="1295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944" y="2286000"/>
            <a:ext cx="32766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 начале этого года у директора нашего центра, Светланы Михайловны </a:t>
            </a:r>
            <a:r>
              <a:rPr lang="ru-RU" sz="1200" dirty="0" err="1"/>
              <a:t>Бухаловой</a:t>
            </a:r>
            <a:r>
              <a:rPr lang="ru-RU" sz="1200" dirty="0"/>
              <a:t>, был </a:t>
            </a:r>
            <a:r>
              <a:rPr lang="ru-RU" sz="1200" dirty="0" smtClean="0"/>
              <a:t>юбилей. В честь </a:t>
            </a:r>
            <a:r>
              <a:rPr lang="ru-RU" sz="1200" dirty="0"/>
              <a:t>этой знаменательной даты я решила взять у нее интервью.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b="1" dirty="0"/>
              <a:t>-Светлана Михайловна, большой ли у вас стаж работы в данной организации?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  <a:p>
            <a:r>
              <a:rPr lang="ru-RU" sz="1200" dirty="0"/>
              <a:t>-Я работаю здесь уже 10 лет. </a:t>
            </a:r>
          </a:p>
          <a:p>
            <a:endParaRPr lang="ru-RU" sz="1200" dirty="0"/>
          </a:p>
          <a:p>
            <a:r>
              <a:rPr lang="ru-RU" sz="1200" b="1" i="1" dirty="0"/>
              <a:t>-Расскажите нам, сразу ли вы стали директором при поступлении на </a:t>
            </a:r>
            <a:r>
              <a:rPr lang="ru-RU" sz="1200" b="1" i="1" dirty="0" smtClean="0"/>
              <a:t>работу в центр?</a:t>
            </a:r>
            <a:endParaRPr lang="ru-RU" sz="1200" i="1" dirty="0"/>
          </a:p>
          <a:p>
            <a:r>
              <a:rPr lang="ru-RU" sz="1200" dirty="0"/>
              <a:t>-Нет, не сразу, директором работаю 6 лет, но перед этим я работала педагогом-организатором, а также вела кружок художественного творчества. Я не стремилась к должности директора, просто однажды выбирали лучшую из лучших на эту должность, и я подумала: «А вдруг получится?», так и вышло.</a:t>
            </a:r>
          </a:p>
          <a:p>
            <a:endParaRPr lang="ru-RU" sz="1200" dirty="0"/>
          </a:p>
          <a:p>
            <a:r>
              <a:rPr lang="ru-RU" sz="1200" b="1" i="1" dirty="0"/>
              <a:t>Наверное</a:t>
            </a:r>
            <a:r>
              <a:rPr lang="ru-RU" sz="1200" b="1" i="1" dirty="0" smtClean="0"/>
              <a:t>, очень сложно </a:t>
            </a:r>
            <a:r>
              <a:rPr lang="ru-RU" sz="1200" b="1" i="1" dirty="0"/>
              <a:t>быть директором?</a:t>
            </a:r>
            <a:endParaRPr lang="ru-RU" sz="1200" i="1" dirty="0"/>
          </a:p>
          <a:p>
            <a:r>
              <a:rPr lang="ru-RU" sz="1200" dirty="0"/>
              <a:t>-Да, это очень сложно, большая ответственность. Приходится отвечать как за детей, так и за коллектив. Кроме того, постоянно учишься, повышаешь свою квалификацию.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65734" y="2328327"/>
            <a:ext cx="3429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-</a:t>
            </a:r>
            <a:r>
              <a:rPr lang="ru-RU" sz="1200" b="1" i="1" dirty="0">
                <a:solidFill>
                  <a:prstClr val="black"/>
                </a:solidFill>
              </a:rPr>
              <a:t>Есть ли у вас яркие </a:t>
            </a:r>
            <a:r>
              <a:rPr lang="ru-RU" sz="1200" b="1" i="1" dirty="0" smtClean="0">
                <a:solidFill>
                  <a:prstClr val="black"/>
                </a:solidFill>
              </a:rPr>
              <a:t>моменты работе?</a:t>
            </a:r>
            <a:endParaRPr lang="ru-RU" sz="1200" i="1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-Конечно, есть. Недавно нам все-таки удалось сделать лицензию, право на деятельность нашей </a:t>
            </a:r>
            <a:r>
              <a:rPr lang="ru-RU" sz="1200" dirty="0" smtClean="0">
                <a:solidFill>
                  <a:prstClr val="black"/>
                </a:solidFill>
              </a:rPr>
              <a:t>организации в частности куда мы включили много адресов, по которым проводятся кружки центра. </a:t>
            </a:r>
            <a:r>
              <a:rPr lang="ru-RU" sz="1200" dirty="0">
                <a:solidFill>
                  <a:prstClr val="black"/>
                </a:solidFill>
              </a:rPr>
              <a:t>Это была очень сложная и долгая работа: пришлось восстановить многие документы.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-</a:t>
            </a:r>
            <a:r>
              <a:rPr lang="ru-RU" sz="1200" b="1" i="1" dirty="0">
                <a:solidFill>
                  <a:prstClr val="black"/>
                </a:solidFill>
              </a:rPr>
              <a:t>А есть ли какое-то приятное воспоминание?</a:t>
            </a:r>
            <a:endParaRPr lang="ru-RU" sz="1200" i="1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-5 лет назад у нас был юбилей центра, где было награждено около 200 детей-участников различных конкурсов. С мероприятия, конечно же, осталось много ярких эмоций.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-</a:t>
            </a:r>
            <a:r>
              <a:rPr lang="ru-RU" sz="1200" b="1" i="1" dirty="0">
                <a:solidFill>
                  <a:prstClr val="black"/>
                </a:solidFill>
              </a:rPr>
              <a:t>Расскажите нам, какие у вас планы на будущее? Собираетесь ли вы продолжать работу в данной организации?</a:t>
            </a:r>
            <a:endParaRPr lang="ru-RU" sz="1200" i="1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-Я скажу так: моя </a:t>
            </a:r>
            <a:r>
              <a:rPr lang="ru-RU" sz="1200" dirty="0" smtClean="0">
                <a:solidFill>
                  <a:prstClr val="black"/>
                </a:solidFill>
              </a:rPr>
              <a:t>мечта - это </a:t>
            </a:r>
            <a:r>
              <a:rPr lang="ru-RU" sz="1200" dirty="0">
                <a:solidFill>
                  <a:prstClr val="black"/>
                </a:solidFill>
              </a:rPr>
              <a:t>работать с детьми, я думаю, что педагог - моё призвание.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-</a:t>
            </a:r>
            <a:r>
              <a:rPr lang="ru-RU" sz="1200" b="1" i="1" dirty="0">
                <a:solidFill>
                  <a:prstClr val="black"/>
                </a:solidFill>
              </a:rPr>
              <a:t>Светлана Михайловна, мы знаем, что недавно у вас был юбилей. Поздравляем вас с прошедшим! Как вы отметили эту знаменательную дату?</a:t>
            </a:r>
            <a:endParaRPr lang="ru-RU" sz="1200" i="1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-Замечательно, обширно: много подарков и поздравлений, а также впечатлений. 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-</a:t>
            </a:r>
            <a:r>
              <a:rPr lang="ru-RU" sz="1200" b="1" i="1" dirty="0">
                <a:solidFill>
                  <a:prstClr val="black"/>
                </a:solidFill>
              </a:rPr>
              <a:t>Спасибо вам за интервью, от всей души желаем счастья, удачи в карьере и личной жизни.</a:t>
            </a:r>
            <a:endParaRPr lang="ru-RU" sz="1200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792" y="1981200"/>
            <a:ext cx="6875584" cy="461665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Педагог – моё призвание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C9F198-E4F2-44B8-AA51-81FEF5ECB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28667"/>
          <a:stretch/>
        </p:blipFill>
        <p:spPr>
          <a:xfrm>
            <a:off x="512044" y="3063627"/>
            <a:ext cx="2438400" cy="18219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1AE085-BF01-4A91-A38F-3E04F1D3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382" y="8305800"/>
            <a:ext cx="670618" cy="762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0BD1CEC-29A0-4EB2-B87F-F240019DC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8659825"/>
            <a:ext cx="1444877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7E9DD7B-B6F8-4855-A336-E0436B00F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14445"/>
          <a:stretch/>
        </p:blipFill>
        <p:spPr>
          <a:xfrm>
            <a:off x="2173066" y="4866156"/>
            <a:ext cx="2511868" cy="18768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" y="211199"/>
            <a:ext cx="3200400" cy="830997"/>
          </a:xfrm>
          <a:prstGeom prst="rect">
            <a:avLst/>
          </a:prstGeom>
          <a:effectLst>
            <a:outerShdw blurRad="40000" dist="23000" dir="540000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«Сильный, ловкий, смелый!»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9139" y="3397986"/>
            <a:ext cx="36576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200" dirty="0"/>
              <a:t>    Подобные мероприятия очень увлекательны и полезны не только </a:t>
            </a:r>
            <a:r>
              <a:rPr lang="ru-RU" sz="1200" dirty="0" smtClean="0"/>
              <a:t>для участников</a:t>
            </a:r>
            <a:r>
              <a:rPr lang="ru-RU" sz="1200" dirty="0"/>
              <a:t>, но и для самих организаторов.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7459" y="4004066"/>
            <a:ext cx="1284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статьи: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Кристина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Балаян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66553" y="1015998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  28 февраля </a:t>
            </a:r>
            <a:r>
              <a:rPr lang="ru-RU" sz="1200" dirty="0" smtClean="0"/>
              <a:t>2018 года </a:t>
            </a:r>
            <a:r>
              <a:rPr lang="ru-RU" sz="1200" dirty="0"/>
              <a:t>«</a:t>
            </a:r>
            <a:r>
              <a:rPr lang="ru-RU" sz="1200" dirty="0" err="1"/>
              <a:t>Большесельский</a:t>
            </a:r>
            <a:r>
              <a:rPr lang="ru-RU" sz="1200" dirty="0"/>
              <a:t> Ц</a:t>
            </a:r>
            <a:r>
              <a:rPr lang="ru-RU" sz="1200" dirty="0" smtClean="0"/>
              <a:t>ентр </a:t>
            </a:r>
            <a:r>
              <a:rPr lang="ru-RU" sz="1200" dirty="0"/>
              <a:t>развития и творчества» организовал </a:t>
            </a:r>
            <a:r>
              <a:rPr lang="ru-RU" sz="1200" dirty="0" err="1"/>
              <a:t>конкурсно</a:t>
            </a:r>
            <a:r>
              <a:rPr lang="ru-RU" sz="1200" dirty="0"/>
              <a:t>- игровую программу «Сильный, ловкий, смелый</a:t>
            </a:r>
            <a:r>
              <a:rPr lang="ru-RU" sz="1200" dirty="0" smtClean="0"/>
              <a:t>!», посвященную </a:t>
            </a:r>
            <a:r>
              <a:rPr lang="ru-RU" sz="1200" dirty="0"/>
              <a:t>Дню Защитника Отечества. В мероприятии принимали участие ребята, обучающиеся в различных объединениях «</a:t>
            </a:r>
            <a:r>
              <a:rPr lang="ru-RU" sz="1200" dirty="0" err="1"/>
              <a:t>Большесельского</a:t>
            </a:r>
            <a:r>
              <a:rPr lang="ru-RU" sz="1200" dirty="0"/>
              <a:t> ЦРТ».</a:t>
            </a:r>
            <a:br>
              <a:rPr lang="ru-RU" sz="1200" dirty="0"/>
            </a:br>
            <a:r>
              <a:rPr lang="ru-RU" sz="1200" dirty="0"/>
              <a:t>     Программа состояла не только из спортивных состязаний, но и интеллектуальных конкурсов. Участникам нужно было </a:t>
            </a:r>
            <a:r>
              <a:rPr lang="ru-RU" sz="1200" dirty="0" smtClean="0"/>
              <a:t>разгадать </a:t>
            </a:r>
            <a:r>
              <a:rPr lang="ru-RU" sz="1200" dirty="0"/>
              <a:t>загадки на военную тему, продемонстрировать четкость в строевой подготовке, поразить талантами «маскировки», сконструировать свой самолет, </a:t>
            </a:r>
            <a:r>
              <a:rPr lang="ru-RU" sz="1200" dirty="0" smtClean="0"/>
              <a:t>провести его </a:t>
            </a:r>
            <a:r>
              <a:rPr lang="ru-RU" sz="1200" dirty="0"/>
              <a:t>испытание </a:t>
            </a:r>
            <a:r>
              <a:rPr lang="ru-RU" sz="1200" dirty="0" smtClean="0"/>
              <a:t>полетом </a:t>
            </a:r>
            <a:r>
              <a:rPr lang="ru-RU" sz="1200" dirty="0"/>
              <a:t>и </a:t>
            </a:r>
            <a:r>
              <a:rPr lang="ru-RU" sz="1200" dirty="0" smtClean="0"/>
              <a:t>многое- многое </a:t>
            </a:r>
            <a:r>
              <a:rPr lang="ru-RU" sz="1200" dirty="0"/>
              <a:t>другое. Победителем стала </a:t>
            </a:r>
            <a:r>
              <a:rPr lang="ru-RU" sz="1200" dirty="0" smtClean="0"/>
              <a:t>команда, набравшая </a:t>
            </a:r>
            <a:r>
              <a:rPr lang="ru-RU" sz="1200" dirty="0"/>
              <a:t>наибольшее количество очков.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654692-3815-4D12-9DA5-D2E748C99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38" y="980125"/>
            <a:ext cx="3581400" cy="2387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0091EC-7EC6-44E1-AB18-4263473210F1}"/>
              </a:ext>
            </a:extLst>
          </p:cNvPr>
          <p:cNvSpPr txBox="1"/>
          <p:nvPr/>
        </p:nvSpPr>
        <p:spPr>
          <a:xfrm>
            <a:off x="3254414" y="303533"/>
            <a:ext cx="3603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    По завершению праздника все </a:t>
            </a:r>
            <a:r>
              <a:rPr lang="ru-RU" sz="1200" dirty="0" smtClean="0"/>
              <a:t>участники получили </a:t>
            </a:r>
            <a:r>
              <a:rPr lang="ru-RU" sz="1200" dirty="0"/>
              <a:t>сладкие </a:t>
            </a:r>
            <a:r>
              <a:rPr lang="ru-RU" sz="1200" dirty="0" smtClean="0"/>
              <a:t>подарки</a:t>
            </a:r>
            <a:r>
              <a:rPr lang="ru-RU" sz="1200" dirty="0"/>
              <a:t>.</a:t>
            </a:r>
            <a:r>
              <a:rPr lang="ru-RU" sz="1200" dirty="0" smtClean="0"/>
              <a:t> </a:t>
            </a:r>
            <a:r>
              <a:rPr lang="ru-RU" sz="1200" dirty="0"/>
              <a:t>П</a:t>
            </a:r>
            <a:r>
              <a:rPr lang="ru-RU" sz="1200" dirty="0" smtClean="0"/>
              <a:t>обедителям </a:t>
            </a:r>
            <a:r>
              <a:rPr lang="ru-RU" sz="1200" dirty="0"/>
              <a:t>вручили магнитные </a:t>
            </a:r>
            <a:r>
              <a:rPr lang="ru-RU" sz="1200" dirty="0" smtClean="0"/>
              <a:t>конструкторы</a:t>
            </a:r>
            <a:r>
              <a:rPr lang="ru-RU" sz="1200" dirty="0" smtClean="0"/>
              <a:t>, которые еще раз порадовали детей!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009207-8C0B-4488-81B8-35A4BEDE3497}"/>
              </a:ext>
            </a:extLst>
          </p:cNvPr>
          <p:cNvSpPr txBox="1"/>
          <p:nvPr/>
        </p:nvSpPr>
        <p:spPr>
          <a:xfrm>
            <a:off x="84881" y="4383143"/>
            <a:ext cx="6726338" cy="461665"/>
          </a:xfrm>
          <a:prstGeom prst="rect">
            <a:avLst/>
          </a:prstGeom>
          <a:solidFill>
            <a:srgbClr val="FFB84F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Безопасное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электричество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2F9ECA-61A6-4B3D-B6C4-73C5F9B93531}"/>
              </a:ext>
            </a:extLst>
          </p:cNvPr>
          <p:cNvSpPr txBox="1"/>
          <p:nvPr/>
        </p:nvSpPr>
        <p:spPr>
          <a:xfrm>
            <a:off x="-10612" y="4814606"/>
            <a:ext cx="6707529" cy="5262979"/>
          </a:xfrm>
          <a:prstGeom prst="rect">
            <a:avLst/>
          </a:prstGeom>
          <a:noFill/>
        </p:spPr>
        <p:txBody>
          <a:bodyPr wrap="square" numCol="2" spcCol="1800000" rtlCol="0">
            <a:spAutoFit/>
          </a:bodyPr>
          <a:lstStyle/>
          <a:p>
            <a:r>
              <a:rPr lang="ru-RU" sz="1200" dirty="0"/>
              <a:t>  В </a:t>
            </a:r>
            <a:r>
              <a:rPr lang="ru-RU" sz="1200" dirty="0" smtClean="0"/>
              <a:t>«</a:t>
            </a:r>
            <a:r>
              <a:rPr lang="ru-RU" sz="1200" dirty="0" err="1" smtClean="0"/>
              <a:t>Большесельском</a:t>
            </a:r>
            <a:r>
              <a:rPr lang="ru-RU" sz="1200" dirty="0" smtClean="0"/>
              <a:t> Центре </a:t>
            </a:r>
            <a:r>
              <a:rPr lang="ru-RU" sz="1200" dirty="0"/>
              <a:t>развития и творчества» прошел Муниципальный этап </a:t>
            </a:r>
            <a:r>
              <a:rPr lang="ru-RU" sz="1200" dirty="0" smtClean="0"/>
              <a:t>областного </a:t>
            </a:r>
            <a:r>
              <a:rPr lang="ru-RU" sz="1200" dirty="0"/>
              <a:t>конкурса «Безопасное электричество». Двадцать пять работ в различных творческих направлениях </a:t>
            </a:r>
            <a:r>
              <a:rPr lang="ru-RU" sz="1200" dirty="0" smtClean="0"/>
              <a:t>подготовили</a:t>
            </a:r>
          </a:p>
          <a:p>
            <a:r>
              <a:rPr lang="ru-RU" sz="1200" dirty="0" smtClean="0"/>
              <a:t> дети в </a:t>
            </a:r>
            <a:r>
              <a:rPr lang="ru-RU" sz="1200" dirty="0"/>
              <a:t>возрасте от 7 до 18 лет. Одни рисовали плакаты и </a:t>
            </a:r>
            <a:endParaRPr lang="ru-RU" sz="1200" dirty="0" smtClean="0"/>
          </a:p>
          <a:p>
            <a:r>
              <a:rPr lang="ru-RU" sz="1200" dirty="0" smtClean="0"/>
              <a:t>рисунки</a:t>
            </a:r>
            <a:r>
              <a:rPr lang="ru-RU" sz="1200" dirty="0"/>
              <a:t>, другие писали рассказы, кто-то </a:t>
            </a:r>
            <a:r>
              <a:rPr lang="ru-RU" sz="1200" dirty="0" smtClean="0"/>
              <a:t>представил</a:t>
            </a:r>
          </a:p>
          <a:p>
            <a:r>
              <a:rPr lang="ru-RU" sz="1200" dirty="0" smtClean="0"/>
              <a:t>декоративно- </a:t>
            </a:r>
          </a:p>
          <a:p>
            <a:r>
              <a:rPr lang="ru-RU" sz="1200" dirty="0" smtClean="0"/>
              <a:t>прикладное </a:t>
            </a:r>
          </a:p>
          <a:p>
            <a:r>
              <a:rPr lang="ru-RU" sz="1200" dirty="0" smtClean="0"/>
              <a:t>творчество</a:t>
            </a:r>
            <a:r>
              <a:rPr lang="ru-RU" sz="1200" dirty="0"/>
              <a:t>.   </a:t>
            </a:r>
          </a:p>
          <a:p>
            <a:r>
              <a:rPr lang="ru-RU" sz="1200" dirty="0"/>
              <a:t>  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 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  <a:p>
            <a:pPr algn="r"/>
            <a:endParaRPr lang="ru-RU" sz="12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8E64596-B55A-44A6-9721-FF980F68B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r="2521" b="10322"/>
          <a:stretch/>
        </p:blipFill>
        <p:spPr>
          <a:xfrm>
            <a:off x="544830" y="6663690"/>
            <a:ext cx="4035374" cy="2560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8B7A046-C2A7-449E-9949-D3C2345D4B9E}"/>
              </a:ext>
            </a:extLst>
          </p:cNvPr>
          <p:cNvSpPr txBox="1"/>
          <p:nvPr/>
        </p:nvSpPr>
        <p:spPr>
          <a:xfrm>
            <a:off x="4568774" y="4967514"/>
            <a:ext cx="271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Главной задачей участников </a:t>
            </a:r>
            <a:endParaRPr lang="ru-RU" sz="1200" dirty="0" smtClean="0"/>
          </a:p>
          <a:p>
            <a:r>
              <a:rPr lang="ru-RU" sz="1200" dirty="0" smtClean="0"/>
              <a:t>конкурса </a:t>
            </a:r>
            <a:r>
              <a:rPr lang="ru-RU" sz="1200" dirty="0"/>
              <a:t>было раскрыть тему: </a:t>
            </a:r>
            <a:r>
              <a:rPr lang="ru-RU" sz="1200" i="1" dirty="0"/>
              <a:t>«Предупреждение детского электротравматизма». </a:t>
            </a:r>
            <a:r>
              <a:rPr lang="ru-RU" sz="1200" dirty="0"/>
              <a:t>Судьи, рассмотрев все работы выбрали лучшие. А дальше </a:t>
            </a:r>
            <a:r>
              <a:rPr lang="ru-RU" sz="1200" dirty="0" smtClean="0"/>
              <a:t>работы- победители отправились </a:t>
            </a:r>
            <a:r>
              <a:rPr lang="ru-RU" sz="1200" dirty="0"/>
              <a:t>на </a:t>
            </a:r>
            <a:endParaRPr lang="ru-RU" sz="1200" dirty="0" smtClean="0"/>
          </a:p>
          <a:p>
            <a:r>
              <a:rPr lang="ru-RU" sz="1200" dirty="0" smtClean="0"/>
              <a:t>второй этап - </a:t>
            </a:r>
            <a:r>
              <a:rPr lang="ru-RU" sz="1200" dirty="0" smtClean="0"/>
              <a:t>областной.</a:t>
            </a:r>
            <a:endParaRPr lang="ru-RU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7F357-E343-4FC9-A4AD-6F70B7EB8E13}"/>
              </a:ext>
            </a:extLst>
          </p:cNvPr>
          <p:cNvSpPr txBox="1"/>
          <p:nvPr/>
        </p:nvSpPr>
        <p:spPr>
          <a:xfrm>
            <a:off x="4216054" y="6617058"/>
            <a:ext cx="318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     Департамент </a:t>
            </a:r>
            <a:r>
              <a:rPr lang="ru-RU" sz="1200" dirty="0"/>
              <a:t>образования </a:t>
            </a:r>
            <a:endParaRPr lang="ru-RU" sz="1200" dirty="0" smtClean="0"/>
          </a:p>
          <a:p>
            <a:r>
              <a:rPr lang="ru-RU" sz="1200" dirty="0" smtClean="0"/>
              <a:t>Ярославской </a:t>
            </a:r>
            <a:r>
              <a:rPr lang="ru-RU" sz="1200" dirty="0"/>
              <a:t>области совместно с </a:t>
            </a:r>
          </a:p>
          <a:p>
            <a:r>
              <a:rPr lang="ru-RU" sz="1200" dirty="0" smtClean="0"/>
              <a:t>«</a:t>
            </a:r>
            <a:r>
              <a:rPr lang="ru-RU" sz="1200" dirty="0" err="1"/>
              <a:t>Ярэнорго</a:t>
            </a:r>
            <a:r>
              <a:rPr lang="ru-RU" sz="1200" dirty="0"/>
              <a:t>» и «МРСК- Центр», </a:t>
            </a:r>
            <a:endParaRPr lang="ru-RU" sz="1200" dirty="0" smtClean="0"/>
          </a:p>
          <a:p>
            <a:r>
              <a:rPr lang="ru-RU" sz="1200" dirty="0" smtClean="0"/>
              <a:t>выступающие </a:t>
            </a:r>
            <a:r>
              <a:rPr lang="ru-RU" sz="1200" dirty="0"/>
              <a:t>организаторами, </a:t>
            </a:r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проведут </a:t>
            </a:r>
            <a:r>
              <a:rPr lang="ru-RU" sz="1200" dirty="0"/>
              <a:t>большую работу, и в </a:t>
            </a:r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   конечном итоге победители 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       получат свои заслуженные </a:t>
            </a:r>
          </a:p>
          <a:p>
            <a:r>
              <a:rPr lang="ru-RU" sz="1200" dirty="0" smtClean="0"/>
              <a:t>        награды!</a:t>
            </a:r>
            <a:endParaRPr lang="ru-RU" sz="12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1727E9D-7971-47BA-98A2-DB18B062B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562" y="8186718"/>
            <a:ext cx="828807" cy="6825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CD690D-F9E8-49A8-AA18-DBFBAD75AD3A}"/>
              </a:ext>
            </a:extLst>
          </p:cNvPr>
          <p:cNvSpPr txBox="1"/>
          <p:nvPr/>
        </p:nvSpPr>
        <p:spPr>
          <a:xfrm>
            <a:off x="4283054" y="8403372"/>
            <a:ext cx="314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Автор статьи педагог доп.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образования :К.В. Долгова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11" y="3725379"/>
            <a:ext cx="531870" cy="71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43934"/>
            <a:ext cx="191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29137" y="-1040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79248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/>
              <a:t> </a:t>
            </a:r>
            <a:endParaRPr lang="ru-RU" sz="1300" dirty="0"/>
          </a:p>
        </p:txBody>
      </p:sp>
      <p:cxnSp>
        <p:nvCxnSpPr>
          <p:cNvPr id="16" name="Прямая соединительная линия 15"/>
          <p:cNvCxnSpPr>
            <a:stCxn id="15364" idx="1"/>
          </p:cNvCxnSpPr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228600"/>
            <a:ext cx="6858000" cy="461665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Мода десятилетий</a:t>
            </a:r>
            <a:r>
              <a:rPr lang="ru-RU" dirty="0"/>
              <a:t>.</a:t>
            </a:r>
          </a:p>
        </p:txBody>
      </p:sp>
      <p:pic>
        <p:nvPicPr>
          <p:cNvPr id="22" name="Рисунок 21" descr="http://modagid.ru/files/photos/imgs/14/14945/large_43784324_4m.jpg?13273990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665" y="667405"/>
            <a:ext cx="1778669" cy="262082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2032" y="701215"/>
            <a:ext cx="6833936" cy="9496959"/>
          </a:xfrm>
          <a:prstGeom prst="rect">
            <a:avLst/>
          </a:prstGeom>
          <a:noFill/>
        </p:spPr>
        <p:txBody>
          <a:bodyPr wrap="square" numCol="2" spcCol="1800000" rtlCol="0">
            <a:spAutoFit/>
          </a:bodyPr>
          <a:lstStyle/>
          <a:p>
            <a:r>
              <a:rPr lang="ru-RU" sz="1200" dirty="0"/>
              <a:t>Мода прошлого века была настолько яркой и красочной, что современные дизайнеры до сих пор обращаются к ней для создания новых трендов. Всё, что мы носим сейчас, так или иначе, пришло к нам из прошлого </a:t>
            </a:r>
            <a:r>
              <a:rPr lang="ru-RU" sz="1200" dirty="0" smtClean="0"/>
              <a:t>столетия. Поэтому </a:t>
            </a:r>
            <a:r>
              <a:rPr lang="ru-RU" sz="1200" dirty="0"/>
              <a:t>я думаю вам, как и мне, будет интересно узнать о моде десятилетий 20 века.</a:t>
            </a:r>
          </a:p>
          <a:p>
            <a:r>
              <a:rPr lang="ru-RU" sz="1200" dirty="0"/>
              <a:t>Начнем с 20-х годов. </a:t>
            </a:r>
            <a:r>
              <a:rPr lang="ru-RU" sz="1200" dirty="0" smtClean="0"/>
              <a:t>Мода </a:t>
            </a:r>
            <a:r>
              <a:rPr lang="ru-RU" sz="1200" dirty="0"/>
              <a:t>в </a:t>
            </a:r>
            <a:r>
              <a:rPr lang="ru-RU" sz="1200" dirty="0" err="1" smtClean="0"/>
              <a:t>в</a:t>
            </a:r>
            <a:r>
              <a:rPr lang="ru-RU" sz="1200" dirty="0" smtClean="0"/>
              <a:t> эти годы </a:t>
            </a:r>
            <a:r>
              <a:rPr lang="ru-RU" sz="1200" dirty="0" smtClean="0"/>
              <a:t>– </a:t>
            </a:r>
            <a:r>
              <a:rPr lang="ru-RU" sz="1200" dirty="0"/>
              <a:t>это воплощение стиля модерн и «прекрасной эпохи».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Отличительными особенностями моды были:</a:t>
            </a:r>
          </a:p>
          <a:p>
            <a:pPr marL="342900" lvl="0" indent="-342900">
              <a:lnSpc>
                <a:spcPts val="24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rgbClr val="2724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мужские костюмы на девушках;</a:t>
            </a:r>
            <a:endParaRPr lang="ru-RU" sz="12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rgbClr val="2724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косого кроя, который делал фигуру идеальной;</a:t>
            </a:r>
          </a:p>
          <a:p>
            <a:pPr marL="342900" lvl="0" indent="-342900">
              <a:lnSpc>
                <a:spcPts val="24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1200" i="1" dirty="0">
                <a:solidFill>
                  <a:srgbClr val="272425"/>
                </a:solidFill>
                <a:ea typeface="Times New Roman" panose="02020603050405020304" pitchFamily="18" charset="0"/>
              </a:rPr>
              <a:t>некая вульгарность, открытость, которая четко </a:t>
            </a:r>
            <a:r>
              <a:rPr lang="ru-RU" sz="1200" i="1" dirty="0" smtClean="0">
                <a:solidFill>
                  <a:srgbClr val="272425"/>
                </a:solidFill>
                <a:ea typeface="Times New Roman" panose="02020603050405020304" pitchFamily="18" charset="0"/>
              </a:rPr>
              <a:t>прослеживалась </a:t>
            </a:r>
            <a:r>
              <a:rPr lang="ru-RU" sz="1200" i="1" dirty="0">
                <a:solidFill>
                  <a:srgbClr val="272425"/>
                </a:solidFill>
                <a:ea typeface="Times New Roman" panose="02020603050405020304" pitchFamily="18" charset="0"/>
              </a:rPr>
              <a:t>в нарядах</a:t>
            </a:r>
            <a:r>
              <a:rPr lang="ru-RU" sz="1200" i="1" dirty="0" smtClean="0">
                <a:solidFill>
                  <a:srgbClr val="272425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второй период (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е-40 е годы)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Мировая Война внесла изменения не только в жизнь людей, но и в стиль. Основной чертой моды была простота, а также удобство. У каждой девушки был с собой элегантный платочек, а вместо чулок стали носить белые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гольфы.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Кроме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того, особенностью моды этого десятилетия стал головной убор, шляпки. </a:t>
            </a:r>
            <a:r>
              <a:rPr lang="ru-RU" sz="1200" dirty="0">
                <a:solidFill>
                  <a:srgbClr val="2724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 smtClean="0">
              <a:solidFill>
                <a:srgbClr val="27242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27242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solidFill>
                <a:srgbClr val="27242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27242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2724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Шляпы </a:t>
            </a:r>
            <a:r>
              <a:rPr lang="ru-RU" sz="1200" dirty="0">
                <a:solidFill>
                  <a:srgbClr val="2724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помогали дамам выделиться и проявить индивидуальность, а также отлично скрывали неприбранные волосы и добавляли одежде элегантности</a:t>
            </a:r>
            <a:r>
              <a:rPr lang="ru-RU" sz="1200" dirty="0" smtClean="0">
                <a:solidFill>
                  <a:srgbClr val="27242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altLang="ru-RU" sz="1200" dirty="0">
                <a:solidFill>
                  <a:srgbClr val="2724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следующие </a:t>
            </a:r>
            <a:r>
              <a:rPr lang="ru-RU" altLang="ru-RU" sz="1200" dirty="0" smtClean="0">
                <a:solidFill>
                  <a:srgbClr val="2724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годы </a:t>
            </a:r>
            <a:r>
              <a:rPr lang="ru-RU" altLang="ru-RU" sz="1200" dirty="0">
                <a:solidFill>
                  <a:srgbClr val="2724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(40-е -50-е </a:t>
            </a:r>
            <a:r>
              <a:rPr lang="ru-RU" altLang="ru-RU" sz="1200" dirty="0" smtClean="0">
                <a:solidFill>
                  <a:srgbClr val="2724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годы) </a:t>
            </a:r>
            <a:r>
              <a:rPr lang="ru-RU" altLang="ru-RU" sz="1200" dirty="0">
                <a:solidFill>
                  <a:srgbClr val="272425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эталоном стала девушка с тонкой талией.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</a:tabLst>
            </a:pPr>
            <a:r>
              <a:rPr lang="ru-RU" altLang="ru-RU" sz="1200" dirty="0">
                <a:solidFill>
                  <a:srgbClr val="27242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Основные особенности того времени: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69875" algn="l"/>
              </a:tabLst>
            </a:pPr>
            <a:r>
              <a:rPr lang="ru-RU" altLang="ru-RU" sz="1200" dirty="0">
                <a:solidFill>
                  <a:srgbClr val="27242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подчеркнутое декольте;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69875" algn="l"/>
              </a:tabLst>
            </a:pPr>
            <a:r>
              <a:rPr lang="ru-RU" altLang="ru-RU" sz="1200" dirty="0">
                <a:solidFill>
                  <a:srgbClr val="27242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облегающие талию наряды;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69875" algn="l"/>
              </a:tabLst>
            </a:pPr>
            <a:r>
              <a:rPr lang="ru-RU" altLang="ru-RU" sz="1200" dirty="0">
                <a:solidFill>
                  <a:srgbClr val="27242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высокие шпильки;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-269875" algn="l"/>
              </a:tabLst>
            </a:pPr>
            <a:r>
              <a:rPr lang="ru-RU" altLang="ru-RU" sz="1200" dirty="0">
                <a:solidFill>
                  <a:srgbClr val="27242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украшение одежды стразами и узорами</a:t>
            </a:r>
            <a:r>
              <a:rPr lang="ru-RU" altLang="ru-RU" sz="1200" dirty="0" smtClean="0">
                <a:solidFill>
                  <a:srgbClr val="27242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endParaRPr lang="ru-RU" altLang="ru-RU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60-е </a:t>
            </a: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годы особо выделяются из этого столетия. Впервые появилась молодёжная мода. Теперь дизайнеры черпали идеи прямо на улицах города.</a:t>
            </a: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Появились  новые стильные платья, которые идеально подчеркивают длинные ножки, а также высокие сапоги.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endParaRPr lang="ru-RU" altLang="ru-RU" sz="1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Вскоре появляется на свет самая скандальная одежда 60-х </a:t>
            </a:r>
            <a:r>
              <a:rPr lang="ru-RU" alt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годов -</a:t>
            </a:r>
            <a:r>
              <a:rPr lang="ru-RU" alt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мини-юбка. Новый стиль, названный «Стиль Лондон» быстро завоевал популярность среди подрастающего поколения. </a:t>
            </a:r>
            <a:endParaRPr lang="ru-RU" altLang="ru-RU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r>
              <a:rPr lang="ru-RU" altLang="ru-RU" sz="1200" dirty="0">
                <a:solidFill>
                  <a:srgbClr val="31343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Большую популярность получили аксессуары: бусы из больших бусин, объемная бижутерия, очки «макро», которые закрывали </a:t>
            </a:r>
            <a:r>
              <a:rPr lang="ru-RU" altLang="ru-RU" sz="1200" dirty="0" smtClean="0">
                <a:solidFill>
                  <a:srgbClr val="31343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половину лица</a:t>
            </a:r>
            <a:r>
              <a:rPr lang="ru-RU" altLang="ru-RU" sz="1200" dirty="0">
                <a:solidFill>
                  <a:srgbClr val="31343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Кроме 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того, </a:t>
            </a: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в конце этих годов появляется новое течение – хиппи.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Это яркие цвета и комфортная одежда.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2450" algn="l"/>
              </a:tabLst>
            </a:pPr>
            <a:endParaRPr lang="ru-RU" alt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 descr="http://3.bp.blogspot.com/-N-S-TSTZRQg/VkTPGEjhHyI/AAAAAAAADvk/1X5NkMsJnOY/s1600/go-go%2Bboots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934" y="5449694"/>
            <a:ext cx="1320465" cy="176509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2" name="Рисунок 31" descr="http://cdn-nus-1.pinme.ru/tumb/600/photo/4f/cf/4fcf8b031916527f37908e5848a6da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332" y="7309034"/>
            <a:ext cx="1346536" cy="181630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7" name="Рисунок 26" descr="http://mugebay.com/wp-content/uploads/2017/12/1940s-catalog-scans-1944-shirtwaist-dresses-crop1-768x9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9665" y="3124200"/>
            <a:ext cx="1778669" cy="22098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446671" y="8610600"/>
            <a:ext cx="2082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Продолжение читайте на стр. 4</a:t>
            </a:r>
          </a:p>
          <a:p>
            <a:endParaRPr lang="ru-RU" sz="11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081337" y="8832123"/>
            <a:ext cx="328863" cy="157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941" y="-40839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742961"/>
            <a:ext cx="6914940" cy="3416320"/>
          </a:xfrm>
          <a:prstGeom prst="rect">
            <a:avLst/>
          </a:prstGeom>
          <a:noFill/>
        </p:spPr>
        <p:txBody>
          <a:bodyPr wrap="square" numCol="2" spcCol="1800000" rtlCol="0">
            <a:spAutoFit/>
          </a:bodyPr>
          <a:lstStyle/>
          <a:p>
            <a:r>
              <a:rPr lang="en-US" sz="1200" dirty="0"/>
              <a:t>  </a:t>
            </a:r>
            <a:r>
              <a:rPr lang="ru-RU" sz="1200" dirty="0"/>
              <a:t>Телефон в наше время это все: работа, игры, книги, и </a:t>
            </a:r>
            <a:r>
              <a:rPr lang="ru-RU" sz="1200" dirty="0" smtClean="0"/>
              <a:t>многое другое</a:t>
            </a:r>
            <a:r>
              <a:rPr lang="ru-RU" sz="1200" dirty="0"/>
              <a:t>. Чаще всего люди используют телефон не по назначению, а на </a:t>
            </a:r>
            <a:r>
              <a:rPr lang="ru-RU" sz="1200" dirty="0" smtClean="0"/>
              <a:t>против: </a:t>
            </a:r>
            <a:r>
              <a:rPr lang="ru-RU" sz="1200" dirty="0"/>
              <a:t>как игрушку для развлечения. И я не уверена что это </a:t>
            </a:r>
            <a:r>
              <a:rPr lang="ru-RU" sz="1200" dirty="0" smtClean="0"/>
              <a:t>всегда плохо</a:t>
            </a:r>
            <a:r>
              <a:rPr lang="ru-RU" sz="1200" dirty="0"/>
              <a:t>. Но много ли люди знают о телефоне? Каким  был первый телефон? . Я нашла ответ на этот вопрос.</a:t>
            </a:r>
          </a:p>
          <a:p>
            <a:r>
              <a:rPr lang="ru-RU" sz="1200" dirty="0"/>
              <a:t>   Телефон был изобретен 14 февраля 1876 года. Он обязан своим появлением, в первую очередь, немецкому ученому Филиппу Райсу.   </a:t>
            </a:r>
          </a:p>
          <a:p>
            <a:r>
              <a:rPr lang="ru-RU" sz="1200" dirty="0" smtClean="0"/>
              <a:t>Именно </a:t>
            </a:r>
            <a:r>
              <a:rPr lang="ru-RU" sz="1200" dirty="0"/>
              <a:t>этот человек смог сконструировать устройство, позволяющее переносить голос человека на большие расстояния, используя гальванический ток. Это событие произошло в 1861 </a:t>
            </a:r>
            <a:r>
              <a:rPr lang="ru-RU" sz="1200" dirty="0" smtClean="0"/>
              <a:t>году. </a:t>
            </a:r>
            <a:r>
              <a:rPr lang="ru-RU" sz="1200" dirty="0"/>
              <a:t>О</a:t>
            </a:r>
            <a:r>
              <a:rPr lang="ru-RU" sz="1200" dirty="0" smtClean="0"/>
              <a:t>днако </a:t>
            </a:r>
            <a:r>
              <a:rPr lang="ru-RU" sz="1200" dirty="0"/>
              <a:t>до создания первого телефонного аппарата оставалось еще 15 лет. </a:t>
            </a:r>
          </a:p>
          <a:p>
            <a:r>
              <a:rPr lang="en-US" sz="1200" dirty="0"/>
              <a:t> </a:t>
            </a:r>
            <a:r>
              <a:rPr lang="ru-RU" sz="1200" dirty="0" smtClean="0"/>
              <a:t>       </a:t>
            </a:r>
            <a:r>
              <a:rPr lang="en-US" sz="1200" dirty="0" smtClean="0"/>
              <a:t> </a:t>
            </a:r>
            <a:r>
              <a:rPr lang="ru-RU" sz="1200" dirty="0"/>
              <a:t>Вот так выглядел первый телефонный </a:t>
            </a:r>
            <a:r>
              <a:rPr lang="ru-RU" sz="1200" dirty="0" smtClean="0"/>
              <a:t>аппарат, </a:t>
            </a:r>
            <a:r>
              <a:rPr lang="ru-RU" sz="1200" dirty="0"/>
              <a:t>созданный Александром Беллом  </a:t>
            </a:r>
          </a:p>
          <a:p>
            <a:r>
              <a:rPr lang="ru-RU" sz="1200" dirty="0"/>
              <a:t>Но время идет, технологии  </a:t>
            </a:r>
            <a:r>
              <a:rPr lang="ru-RU" sz="1200" dirty="0" smtClean="0"/>
              <a:t>развиваются. Появление новых </a:t>
            </a:r>
            <a:r>
              <a:rPr lang="ru-RU" sz="1200" dirty="0"/>
              <a:t>марок и моделей смартфонов, айфонов является тому примером. Но давайте рассмотрим этот прогресс с другой стороны Полезны ли нам эти технологии или наоборот вредны</a:t>
            </a:r>
            <a:r>
              <a:rPr lang="ru-RU" sz="1200" i="1" dirty="0" smtClean="0"/>
              <a:t>. </a:t>
            </a:r>
            <a:endParaRPr lang="ru-RU" sz="1200" i="1" dirty="0" smtClean="0"/>
          </a:p>
          <a:p>
            <a:r>
              <a:rPr lang="ru-RU" sz="1200" i="1" dirty="0" smtClean="0"/>
              <a:t>           Продолжение </a:t>
            </a:r>
            <a:r>
              <a:rPr lang="ru-RU" sz="1200" i="1" dirty="0" smtClean="0"/>
              <a:t>на стр. 5</a:t>
            </a:r>
            <a:endParaRPr lang="ru-RU" sz="12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http://www.tizgroup.ru/images/import/two/1395913655avatar2big.jpg"/>
          <p:cNvPicPr/>
          <p:nvPr/>
        </p:nvPicPr>
        <p:blipFill>
          <a:blip r:embed="rId3" cstate="print"/>
          <a:srcRect b="17483"/>
          <a:stretch>
            <a:fillRect/>
          </a:stretch>
        </p:blipFill>
        <p:spPr bwMode="auto">
          <a:xfrm>
            <a:off x="5387064" y="990879"/>
            <a:ext cx="1470934" cy="186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941" y="1709391"/>
            <a:ext cx="551892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72425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В семидесятых мода в 20 веке полностью переворачивается. Молодежный стиль сменяется итальянской женственностью и оригинальностью. Основные отличия того времени: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72425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сдержанность в одежде;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72425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успешные сочетания комплектов: юбок и блузок, пиджаков и брюк;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72425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стиль «Диско»: оригинальные массивные украшения, яркий макияж, сумасшедшие цвета в одежде.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72425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Самым модным элементом гардероба стали джинсы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72425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200" dirty="0">
                <a:solidFill>
                  <a:srgbClr val="272425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стиль 80-х годов - стиль ретро, который и по нынешний день копируют дизайнеры. </a:t>
            </a:r>
            <a:r>
              <a: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1980-е года можно охарактеризовать как чрезмерность. </a:t>
            </a:r>
            <a:r>
              <a:rPr lang="ru-RU" alt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Всё, </a:t>
            </a:r>
            <a:r>
              <a:rPr lang="ru-RU" altLang="ru-RU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</a:t>
            </a:r>
            <a:r>
              <a:rPr lang="ru-RU" alt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 </a:t>
            </a:r>
            <a:r>
              <a:rPr lang="ru-RU" altLang="ru-RU" sz="1200" dirty="0">
                <a:solidFill>
                  <a:srgbClr val="31343B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«слишком» – слишком узкое, слишком объемное, слишком броское, слишком яркое. В 80-е пользовались успехом дизайнеры, мыслящие нестандартно и создававшие необычную одежду, с оригинальными элементами декора. Девушки носили яркий выделяющийся макияж и необычные прически.</a:t>
            </a:r>
            <a:endParaRPr lang="ru-RU" altLang="ru-RU" sz="12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272425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" name="Рисунок 19" descr="http://moimir.org/wp-content/uploads/2017/08/49f8d58973b6ccc1d93f1cc77139731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440" y="168569"/>
            <a:ext cx="1295400" cy="151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://videoforme.ru/uploads/2013/03/Fotor0910134329-600x4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2181"/>
            <a:ext cx="2478916" cy="13773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2" name="Рисунок 21" descr="https://cs8.pikabu.ru/post_img/2016/05/21/12/14638626201803517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7378" y="3200400"/>
            <a:ext cx="2953821" cy="176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5C61676-CBC3-4E3A-8142-19FE77557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732" y="4617650"/>
            <a:ext cx="609600" cy="69272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E15161-CFE8-40DA-990E-E9DFF31E1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457" y="4861518"/>
            <a:ext cx="1444877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E8EE41-B815-4C4D-B052-A21DB1A66EF2}"/>
              </a:ext>
            </a:extLst>
          </p:cNvPr>
          <p:cNvSpPr txBox="1"/>
          <p:nvPr/>
        </p:nvSpPr>
        <p:spPr>
          <a:xfrm>
            <a:off x="0" y="5310377"/>
            <a:ext cx="685799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Телефон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– удобно, но…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CD3EF9F-AC80-447B-8CE8-CF98F42A51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814" r="18222" b="2165"/>
          <a:stretch/>
        </p:blipFill>
        <p:spPr>
          <a:xfrm>
            <a:off x="2405006" y="6370558"/>
            <a:ext cx="1919134" cy="243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6504440" y="8866822"/>
            <a:ext cx="304800" cy="106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300380" y="6987540"/>
            <a:ext cx="3046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1" y="2743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75812" y="8619869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Автор статьи: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Кристина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Балаян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Fs5Z7hxnEgM.jpg"/>
          <p:cNvPicPr>
            <a:picLocks noChangeAspect="1"/>
          </p:cNvPicPr>
          <p:nvPr/>
        </p:nvPicPr>
        <p:blipFill>
          <a:blip r:embed="rId2" cstate="print"/>
          <a:srcRect t="4167" b="25000"/>
          <a:stretch>
            <a:fillRect/>
          </a:stretch>
        </p:blipFill>
        <p:spPr>
          <a:xfrm>
            <a:off x="6143627" y="8220900"/>
            <a:ext cx="636171" cy="8366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B4884C-668B-4528-883F-42FCAAF519CF}"/>
              </a:ext>
            </a:extLst>
          </p:cNvPr>
          <p:cNvSpPr txBox="1"/>
          <p:nvPr/>
        </p:nvSpPr>
        <p:spPr>
          <a:xfrm>
            <a:off x="266701" y="254139"/>
            <a:ext cx="6248399" cy="8925520"/>
          </a:xfrm>
          <a:prstGeom prst="rect">
            <a:avLst/>
          </a:prstGeom>
          <a:noFill/>
        </p:spPr>
        <p:txBody>
          <a:bodyPr wrap="square" numCol="2" spcCol="720000" rtlCol="0">
            <a:spAutoFit/>
          </a:bodyPr>
          <a:lstStyle/>
          <a:p>
            <a:r>
              <a:rPr lang="ru-RU" sz="1200" i="1" u="sng" dirty="0"/>
              <a:t>Влияние сотового телефона на здоровье</a:t>
            </a:r>
            <a:endParaRPr lang="en-US" sz="1200" i="1" u="sng" dirty="0"/>
          </a:p>
          <a:p>
            <a:pPr lvl="0"/>
            <a:r>
              <a:rPr lang="ru-RU" sz="1200" dirty="0"/>
              <a:t>    Ученые предупреждают, что дети, пользующиеся мобильными телефонами, подвергаются повышенному риску расстройства памяти и сна. Основная причина расстройств заключается в электромагнитном излучении малой интенсивности, которое способно проникать в менее массивный и более тонкий череп ребенка.</a:t>
            </a:r>
          </a:p>
          <a:p>
            <a:pPr lvl="0"/>
            <a:r>
              <a:rPr lang="en-US" sz="1200" i="1" dirty="0"/>
              <a:t>1</a:t>
            </a:r>
            <a:r>
              <a:rPr lang="ru-RU" sz="1200" i="1" dirty="0"/>
              <a:t>. Головные боли</a:t>
            </a:r>
          </a:p>
          <a:p>
            <a:pPr lvl="0"/>
            <a:r>
              <a:rPr lang="ru-RU" sz="1200" i="1" dirty="0"/>
              <a:t>2. Сонливость</a:t>
            </a:r>
          </a:p>
          <a:p>
            <a:pPr lvl="0"/>
            <a:r>
              <a:rPr lang="ru-RU" sz="1200" i="1" dirty="0"/>
              <a:t>3. Раздражительность</a:t>
            </a:r>
          </a:p>
          <a:p>
            <a:pPr lvl="0"/>
            <a:r>
              <a:rPr lang="ru-RU" sz="1200" i="1" dirty="0"/>
              <a:t>4. Нарушения памяти и ухудшение способности к концентрации</a:t>
            </a:r>
          </a:p>
          <a:p>
            <a:pPr lvl="0"/>
            <a:r>
              <a:rPr lang="ru-RU" sz="1200" i="1" dirty="0"/>
              <a:t>5. Синдром хронической усталости</a:t>
            </a:r>
          </a:p>
          <a:p>
            <a:pPr lvl="0"/>
            <a:r>
              <a:rPr lang="ru-RU" sz="1200" i="1" dirty="0"/>
              <a:t>6. Боль и резь в глазах</a:t>
            </a:r>
          </a:p>
          <a:p>
            <a:pPr lvl="0"/>
            <a:r>
              <a:rPr lang="ru-RU" sz="1200" i="1" dirty="0"/>
              <a:t>7. Сухость слизистой оболочки глаза</a:t>
            </a:r>
          </a:p>
          <a:p>
            <a:pPr lvl="0"/>
            <a:r>
              <a:rPr lang="ru-RU" sz="1200" i="1" dirty="0"/>
              <a:t>8. Прогрессирующее ухудшение зрения</a:t>
            </a:r>
          </a:p>
          <a:p>
            <a:r>
              <a:rPr lang="ru-RU" sz="1200" dirty="0"/>
              <a:t> 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  Все эти страшные предупреждения ученых, заставляет задуматься, а так ли нам нужен телефон, если он на самом деле опасен для здоровья!? </a:t>
            </a:r>
          </a:p>
          <a:p>
            <a:r>
              <a:rPr lang="ru-RU" sz="1200" dirty="0"/>
              <a:t>Давайте на секунду вернемся в прошлое, всего на каких- то 15-20 лет назад. Для того, чтобы организованно, компанией собраться на прогулку, нашим ровесникам   приходилось заранее договариваться о встрече в определенном месте. Возможности что-то скорректировать просто не было, опоздал, значит вечер прошел в поисках своих друзей. Мама не может найти сына задержавшегося из школы. Об этом знает весь район, так как мама отправилась на шумные поиски ( </a:t>
            </a:r>
            <a:r>
              <a:rPr lang="ru-RU" sz="1200" dirty="0" err="1"/>
              <a:t>Алееешааа</a:t>
            </a:r>
            <a:r>
              <a:rPr lang="ru-RU" sz="1200" dirty="0"/>
              <a:t>- </a:t>
            </a:r>
            <a:r>
              <a:rPr lang="ru-RU" sz="1200" dirty="0" err="1"/>
              <a:t>аууу</a:t>
            </a:r>
            <a:r>
              <a:rPr lang="ru-RU" sz="1200" dirty="0"/>
              <a:t>-у-у). Таких примеров может набраться целая книга под названием: «Жизнь без телефона»! По телефону мы можем узнать об уроках, пообщаться с близкими,  которые далеко живут. 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Телефон нужен для экстренной связи, например: вызвать скорую помощь </a:t>
            </a:r>
            <a:r>
              <a:rPr lang="ru-RU" sz="1200" dirty="0" err="1"/>
              <a:t>ио</a:t>
            </a:r>
            <a:r>
              <a:rPr lang="ru-RU" sz="1200" dirty="0"/>
              <a:t> пожарных. Быстрая связь порой требуется и для выполнения качественной и   </a:t>
            </a:r>
          </a:p>
          <a:p>
            <a:r>
              <a:rPr lang="ru-RU" sz="1200" dirty="0"/>
              <a:t>своевременной работы во многих видах деятельности, итак далее. Чтобы эта связь через телефон была более безопасной для нашего здоровья необходимо соблюдать простые рекомендации:</a:t>
            </a:r>
          </a:p>
          <a:p>
            <a:pPr lvl="0"/>
            <a:r>
              <a:rPr lang="ru-RU" sz="1200" i="1" dirty="0"/>
              <a:t>1.Звоните на улице.</a:t>
            </a:r>
          </a:p>
          <a:p>
            <a:pPr lvl="0"/>
            <a:r>
              <a:rPr lang="ru-RU" sz="1200" i="1" dirty="0"/>
              <a:t>2. Держите трубку на расстоянии от уха.</a:t>
            </a:r>
          </a:p>
          <a:p>
            <a:pPr lvl="0"/>
            <a:r>
              <a:rPr lang="ru-RU" sz="1200" i="1" dirty="0"/>
              <a:t>3. Держите трубку вертикально</a:t>
            </a:r>
          </a:p>
          <a:p>
            <a:pPr lvl="0"/>
            <a:r>
              <a:rPr lang="ru-RU" sz="1200" i="1" dirty="0"/>
              <a:t>4.Удерживайте телефон в руке за нижнюю часть </a:t>
            </a:r>
          </a:p>
          <a:p>
            <a:pPr lvl="0"/>
            <a:r>
              <a:rPr lang="ru-RU" sz="1200" i="1" dirty="0"/>
              <a:t>5. Подносите трубку к уху после ответа на том конце.</a:t>
            </a:r>
          </a:p>
          <a:p>
            <a:r>
              <a:rPr lang="ru-RU" sz="1200" i="1" dirty="0"/>
              <a:t> </a:t>
            </a:r>
          </a:p>
          <a:p>
            <a:endParaRPr lang="en-US" sz="1200" i="1" u="sng" dirty="0"/>
          </a:p>
          <a:p>
            <a:endParaRPr lang="ru-RU" sz="14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D0F637-AC37-422D-A506-7C34718F0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" y="4191001"/>
            <a:ext cx="3196684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EC13173-18F4-4186-9427-2E194C62B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556" r="8889" b="1324"/>
          <a:stretch/>
        </p:blipFill>
        <p:spPr>
          <a:xfrm>
            <a:off x="3353456" y="2791598"/>
            <a:ext cx="3458678" cy="217802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" y="228600"/>
            <a:ext cx="6857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" y="77724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33600" y="77724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495800" y="77724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607" y="7996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«ЦРТ  </a:t>
            </a:r>
            <a:r>
              <a:rPr lang="en-US" sz="1200" dirty="0"/>
              <a:t>News</a:t>
            </a:r>
            <a:r>
              <a:rPr lang="ru-RU" sz="1200" dirty="0"/>
              <a:t>» выпускается с 01.02.2018</a:t>
            </a:r>
          </a:p>
        </p:txBody>
      </p:sp>
      <p:pic>
        <p:nvPicPr>
          <p:cNvPr id="26" name="Рисунок 25" descr="2aOg0Ks_K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8153400"/>
            <a:ext cx="1061357" cy="9906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7" name="TextBox 26"/>
          <p:cNvSpPr txBox="1"/>
          <p:nvPr/>
        </p:nvSpPr>
        <p:spPr>
          <a:xfrm>
            <a:off x="2158637" y="794565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Руководитель объединения </a:t>
            </a:r>
          </a:p>
          <a:p>
            <a:r>
              <a:rPr lang="ru-RU" sz="1200" dirty="0"/>
              <a:t>« Я в этом мире» К. В. Долгова </a:t>
            </a:r>
          </a:p>
          <a:p>
            <a:r>
              <a:rPr lang="ru-RU" sz="1200" dirty="0"/>
              <a:t>Тел. 84854221135</a:t>
            </a:r>
          </a:p>
          <a:p>
            <a:r>
              <a:rPr lang="ru-RU" sz="1200" dirty="0"/>
              <a:t>Эл. почта: </a:t>
            </a:r>
            <a:r>
              <a:rPr lang="en-US" sz="1200" dirty="0">
                <a:hlinkClick r:id="rId3"/>
              </a:rPr>
              <a:t>bselo-cdt@mail.ru</a:t>
            </a:r>
            <a:endParaRPr lang="ru-RU" sz="1200" dirty="0"/>
          </a:p>
          <a:p>
            <a:r>
              <a:rPr lang="ru-RU" sz="1200" dirty="0"/>
              <a:t>С.Большое Село ул. Мира д. 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8153400"/>
            <a:ext cx="2286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Учебная газета издается на базе </a:t>
            </a:r>
          </a:p>
          <a:p>
            <a:r>
              <a:rPr lang="ru-RU" sz="1100" dirty="0"/>
              <a:t>МОУ ДО Большесельский «Центр Развития и Творчества»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69" y="38100"/>
            <a:ext cx="6744975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latin typeface="Monotype Corsiva" pitchFamily="66" charset="0"/>
              </a:rPr>
              <a:t>Мои любимые куклы</a:t>
            </a:r>
          </a:p>
          <a:p>
            <a:pPr algn="ctr"/>
            <a:endParaRPr lang="ru-RU" sz="2800" b="1" i="1" dirty="0" smtClean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953000"/>
            <a:ext cx="6705600" cy="276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1001" y="7304659"/>
            <a:ext cx="2007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Автор статьи: </a:t>
            </a:r>
            <a:r>
              <a:rPr lang="ru-RU" sz="1100" dirty="0" smtClean="0"/>
              <a:t>Алина </a:t>
            </a:r>
            <a:r>
              <a:rPr lang="ru-RU" sz="1100" dirty="0" err="1" smtClean="0"/>
              <a:t>Безрека</a:t>
            </a:r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r="23334" b="26667"/>
          <a:stretch/>
        </p:blipFill>
        <p:spPr>
          <a:xfrm>
            <a:off x="6042964" y="6805900"/>
            <a:ext cx="815036" cy="7841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-8437" y="1264236"/>
            <a:ext cx="6894467" cy="5541664"/>
          </a:xfrm>
          <a:prstGeom prst="rect">
            <a:avLst/>
          </a:prstGeom>
          <a:noFill/>
        </p:spPr>
        <p:txBody>
          <a:bodyPr wrap="square" numCol="2" spcCol="1080000" rtlCol="0">
            <a:spAutoFit/>
          </a:bodyPr>
          <a:lstStyle/>
          <a:p>
            <a:r>
              <a:rPr lang="ru-RU" sz="1100" dirty="0" smtClean="0"/>
              <a:t>Сегодня я впервые пишу для газеты, пусть учебной, но газеты. И я хочу  поделиться с тобой, читатель, своей историей. Меня зовут Алина. Пошел седьмой  год, как я посещаю «</a:t>
            </a:r>
            <a:r>
              <a:rPr lang="ru-RU" sz="1100" dirty="0" err="1" smtClean="0"/>
              <a:t>Большесельский</a:t>
            </a:r>
            <a:r>
              <a:rPr lang="ru-RU" sz="1100" dirty="0" smtClean="0"/>
              <a:t> Центр развития и творчества» .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Забегая вперед, хочу отметить , что каждый новый год, радовал  своими  изменениями и достижениями. Благодаря большому количеству  объединений разных направлений, я смогла попробовать много нового и определиться с любимым занятием. Здесь я увлеклась вязанием. В пятом классе впервые связала куклу, я решила дать ей имя Маша. Работа была кропотливая и  продолжительная. Выбор ниток, цвета, нарядов- все это делало меня настоящим дизайнером. Тогда я была в восторге от Маши, она была неотразима! Но, спустя два года, усвоив более сложную технику вязания, кукла уже не казалась мне такой аккуратной и  совершенной, это подтолкнуло меня на создание новой, более сложной работы! Кукла- Маргаритка! Пять месяцев, учитывая каникулы я занималась Марго. Каждая деталь  тщательно продуманна и замечательно исполнена. Мои труды были вознаграждены. Маргаритка- радует не только мой глаз, она попала на конкурс, где уже на муниципальном этапе заняла первое место. С волнением и трепетом жду результатов областного этапа. 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31001" b="6249"/>
          <a:stretch/>
        </p:blipFill>
        <p:spPr>
          <a:xfrm rot="16200000">
            <a:off x="2291954" y="2026742"/>
            <a:ext cx="5070273" cy="38629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-19050" y="65371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И говорю спасибо педагогам «</a:t>
            </a:r>
            <a:r>
              <a:rPr lang="ru-RU" sz="1200" i="1" dirty="0" err="1"/>
              <a:t>Большесельского</a:t>
            </a:r>
            <a:r>
              <a:rPr lang="ru-RU" sz="1200" i="1" dirty="0"/>
              <a:t> Центра развития и творчества» за возможность найти любимое дело и проявить себя!</a:t>
            </a:r>
          </a:p>
          <a:p>
            <a:endParaRPr lang="ru-RU" sz="1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1721</Words>
  <Application>Microsoft Office PowerPoint</Application>
  <PresentationFormat>Экран (4:3)</PresentationFormat>
  <Paragraphs>207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</dc:creator>
  <cp:lastModifiedBy>ksuwa</cp:lastModifiedBy>
  <cp:revision>58</cp:revision>
  <cp:lastPrinted>2018-03-29T12:03:29Z</cp:lastPrinted>
  <dcterms:created xsi:type="dcterms:W3CDTF">2018-01-29T10:35:24Z</dcterms:created>
  <dcterms:modified xsi:type="dcterms:W3CDTF">2018-03-30T10:26:50Z</dcterms:modified>
</cp:coreProperties>
</file>