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85"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3" r:id="rId29"/>
    <p:sldId id="284" r:id="rId30"/>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09" autoAdjust="0"/>
    <p:restoredTop sz="94624" autoAdjust="0"/>
  </p:normalViewPr>
  <p:slideViewPr>
    <p:cSldViewPr>
      <p:cViewPr>
        <p:scale>
          <a:sx n="50" d="100"/>
          <a:sy n="50" d="100"/>
        </p:scale>
        <p:origin x="-2406" y="-14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074420" y="479864"/>
            <a:ext cx="5554980" cy="1962912"/>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074420" y="2466752"/>
            <a:ext cx="5554980" cy="23368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691075" y="1885069"/>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867882" y="1793355"/>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366186"/>
            <a:ext cx="1371600" cy="7802033"/>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857250" y="366188"/>
            <a:ext cx="4171950" cy="7802033"/>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712168" y="-72"/>
            <a:ext cx="5143500"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1933794" y="3467100"/>
            <a:ext cx="4800600" cy="3048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933794" y="1422400"/>
            <a:ext cx="4800600" cy="2012949"/>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1714500" y="0"/>
            <a:ext cx="57150"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29241" y="3752875"/>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806048" y="3661160"/>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365760"/>
            <a:ext cx="5623560" cy="1524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07670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95706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6880448"/>
            <a:ext cx="6172200" cy="1524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290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9758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9758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365760"/>
            <a:ext cx="5623560" cy="1524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761238" y="0"/>
            <a:ext cx="6096762" cy="9144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89037"/>
            <a:ext cx="2857500" cy="154940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342900" y="1875952"/>
            <a:ext cx="2857500" cy="931333"/>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 y="2844801"/>
            <a:ext cx="6115050" cy="532341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5172" y="1422400"/>
            <a:ext cx="2057400" cy="26416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571500" y="1422400"/>
            <a:ext cx="3429000" cy="6096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628650" y="1524005"/>
            <a:ext cx="3314700" cy="468604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297544" y="1272455"/>
            <a:ext cx="514350"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3752750" y="1249048"/>
            <a:ext cx="486918"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628650" y="6400800"/>
            <a:ext cx="3314700" cy="1016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611945" y="-1087896"/>
            <a:ext cx="1229165" cy="2185183"/>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26613" y="28137"/>
            <a:ext cx="1276643" cy="22695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37161" y="1406770"/>
            <a:ext cx="844288" cy="1470165"/>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759655" y="-72"/>
            <a:ext cx="6098345"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076706" y="366184"/>
            <a:ext cx="5623560" cy="1524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076706" y="1930400"/>
            <a:ext cx="5623560" cy="64008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2686050" y="8407400"/>
            <a:ext cx="1600200" cy="6350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27.05.2021</a:t>
            </a:fld>
            <a:endParaRPr lang="ru-RU"/>
          </a:p>
        </p:txBody>
      </p:sp>
      <p:sp>
        <p:nvSpPr>
          <p:cNvPr id="10" name="Нижний колонтитул 9"/>
          <p:cNvSpPr>
            <a:spLocks noGrp="1"/>
          </p:cNvSpPr>
          <p:nvPr>
            <p:ph type="ftr" sz="quarter" idx="3"/>
          </p:nvPr>
        </p:nvSpPr>
        <p:spPr>
          <a:xfrm>
            <a:off x="4286250" y="8407400"/>
            <a:ext cx="2171700" cy="6350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6460236" y="8407400"/>
            <a:ext cx="342900" cy="6350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3632" y="0"/>
            <a:ext cx="6054371" cy="7500957"/>
          </a:xfrm>
        </p:spPr>
        <p:txBody>
          <a:bodyPr>
            <a:normAutofit/>
          </a:bodyPr>
          <a:lstStyle/>
          <a:p>
            <a:r>
              <a:rPr lang="ru-RU" sz="4800" b="1" dirty="0" err="1" smtClean="0"/>
              <a:t>Портфолио</a:t>
            </a:r>
            <a:r>
              <a:rPr lang="ru-RU" sz="4800" b="1" dirty="0" smtClean="0"/>
              <a:t> Муниципального образовательного учреждения </a:t>
            </a:r>
            <a:r>
              <a:rPr lang="ru-RU" sz="5400" b="1" dirty="0" smtClean="0"/>
              <a:t>«</a:t>
            </a:r>
            <a:r>
              <a:rPr lang="ru-RU" sz="5400" b="1" dirty="0" err="1" smtClean="0"/>
              <a:t>Большесельский</a:t>
            </a:r>
            <a:r>
              <a:rPr lang="ru-RU" sz="5400" b="1" dirty="0" smtClean="0"/>
              <a:t> Центр развития и творчества»</a:t>
            </a:r>
            <a:endParaRPr lang="ru-RU"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Подвижные игры с элементами футбола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normAutofit/>
          </a:bodyPr>
          <a:lstStyle/>
          <a:p>
            <a:r>
              <a:rPr lang="ru-RU" sz="1400" dirty="0" smtClean="0">
                <a:latin typeface="Times New Roman" pitchFamily="18" charset="0"/>
                <a:cs typeface="Times New Roman" pitchFamily="18" charset="0"/>
              </a:rPr>
              <a:t>На занятиях дети познакомятся с технико-тактическими действиями и правилами игры, в футбол, используя игровую форму обучения. Комплексы для развития общей физической подготовки у обучающихся (сила, ловкость, быстрота и т.д.) так же подобраны в игровой форме. Программа рассчитана на один года. Имеет </a:t>
            </a:r>
            <a:r>
              <a:rPr lang="ru-RU" sz="1400" dirty="0" err="1" smtClean="0">
                <a:latin typeface="Times New Roman" pitchFamily="18" charset="0"/>
                <a:cs typeface="Times New Roman" pitchFamily="18" charset="0"/>
              </a:rPr>
              <a:t>физкультурно</a:t>
            </a:r>
            <a:r>
              <a:rPr lang="ru-RU" sz="1400" dirty="0" smtClean="0">
                <a:latin typeface="Times New Roman" pitchFamily="18" charset="0"/>
                <a:cs typeface="Times New Roman" pitchFamily="18" charset="0"/>
              </a:rPr>
              <a:t>- спортивную направленность и реализуется на базе районного Дома Культуры в спортивном зале. </a:t>
            </a:r>
          </a:p>
          <a:p>
            <a:r>
              <a:rPr lang="ru-RU" sz="1400" dirty="0" smtClean="0">
                <a:latin typeface="Times New Roman" pitchFamily="18" charset="0"/>
                <a:cs typeface="Times New Roman" pitchFamily="18" charset="0"/>
              </a:rPr>
              <a:t>Данная программа разработана для реализации с детьми 7-10 лет. Занятия проводятся один раз в неделю по 2 академических часа.</a:t>
            </a:r>
            <a:endParaRPr lang="ru-RU" sz="1400" dirty="0">
              <a:latin typeface="Times New Roman" pitchFamily="18" charset="0"/>
              <a:cs typeface="Times New Roman" pitchFamily="18" charset="0"/>
            </a:endParaRPr>
          </a:p>
        </p:txBody>
      </p:sp>
      <p:pic>
        <p:nvPicPr>
          <p:cNvPr id="4" name="Рисунок 3" descr="images.jfif"/>
          <p:cNvPicPr>
            <a:picLocks noChangeAspect="1"/>
          </p:cNvPicPr>
          <p:nvPr/>
        </p:nvPicPr>
        <p:blipFill>
          <a:blip r:embed="rId2"/>
          <a:stretch>
            <a:fillRect/>
          </a:stretch>
        </p:blipFill>
        <p:spPr>
          <a:xfrm>
            <a:off x="714356" y="4357686"/>
            <a:ext cx="5920424" cy="36433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285720"/>
            <a:ext cx="5623560" cy="785818"/>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Футбол</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076706" y="1000100"/>
            <a:ext cx="5623560" cy="7331100"/>
          </a:xfrm>
        </p:spPr>
        <p:txBody>
          <a:bodyPr>
            <a:normAutofit/>
          </a:bodyPr>
          <a:lstStyle/>
          <a:p>
            <a:r>
              <a:rPr lang="ru-RU" sz="1400" dirty="0" smtClean="0">
                <a:latin typeface="Times New Roman" pitchFamily="18" charset="0"/>
                <a:cs typeface="Times New Roman" pitchFamily="18" charset="0"/>
              </a:rPr>
              <a:t>Спортивная игра футбол являются наиболее доступным, следовательно, массовым средством физического развития и укрепления здоровья. Спортивными играми занимаются все. Эти игры пользуется популярностью у людей различного возраста, в том числе и у детей школьного возраста. Успех в поединке может принести только оптимальное решение тактической задачи, которую поставил противник или же поставлена задача ему самому. Каждый футболист обязан эффективно действовать в нападении и защите и для чего необходимо совершенствовать умение тактически правильно действовать в наиболее важной для исхода игры игровой ситуации.</a:t>
            </a:r>
          </a:p>
          <a:p>
            <a:r>
              <a:rPr lang="ru-RU" sz="1400" dirty="0" smtClean="0">
                <a:latin typeface="Times New Roman" pitchFamily="18" charset="0"/>
                <a:cs typeface="Times New Roman" pitchFamily="18" charset="0"/>
              </a:rPr>
              <a:t>Учебные группы объединения комплектуются смешанно для мальчиков и девочек. Занятия в объединении проводятся один раз в неделю по 2 часа для первого года обучения и 2 раза в неделю по 2 часа для второго и третьего годов обучения.</a:t>
            </a:r>
            <a:endParaRPr lang="ru-RU" sz="1400" dirty="0">
              <a:latin typeface="Times New Roman" pitchFamily="18" charset="0"/>
              <a:cs typeface="Times New Roman" pitchFamily="18" charset="0"/>
            </a:endParaRPr>
          </a:p>
        </p:txBody>
      </p:sp>
      <p:pic>
        <p:nvPicPr>
          <p:cNvPr id="4" name="Рисунок 3" descr="88134.jfif"/>
          <p:cNvPicPr>
            <a:picLocks noChangeAspect="1"/>
          </p:cNvPicPr>
          <p:nvPr/>
        </p:nvPicPr>
        <p:blipFill>
          <a:blip r:embed="rId2"/>
          <a:stretch>
            <a:fillRect/>
          </a:stretch>
        </p:blipFill>
        <p:spPr>
          <a:xfrm>
            <a:off x="500042" y="4857752"/>
            <a:ext cx="6072206" cy="34442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0"/>
            <a:ext cx="5623560" cy="928662"/>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Азы волейбола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94" y="785786"/>
            <a:ext cx="5914472" cy="3643338"/>
          </a:xfrm>
        </p:spPr>
        <p:txBody>
          <a:bodyPr>
            <a:normAutofit/>
          </a:bodyPr>
          <a:lstStyle/>
          <a:p>
            <a:r>
              <a:rPr lang="ru-RU" sz="1400" dirty="0" smtClean="0">
                <a:latin typeface="Times New Roman" pitchFamily="18" charset="0"/>
                <a:cs typeface="Times New Roman" pitchFamily="18" charset="0"/>
              </a:rPr>
              <a:t>Спортивная игра волейбол являются наиболее доступным видом спортивных игр, следовательно массовым средством физического развития и укрепления здоровья. Эта игра пользуется популярностью у людей различного возраста, в том числе и у детей школьного возраста. Успех в поединке может принести только оптимальное решение тактической задачи, которую поставил противник или же поставлена задача ему самому. Каждый: волейболист обязан эффективно действовать в нападении и защите и для чего необходимо совершенствовать умение тактически правильно действовать в наиболее важной для исхода игры игровой ситуации.</a:t>
            </a:r>
          </a:p>
          <a:p>
            <a:r>
              <a:rPr lang="ru-RU" sz="1400" dirty="0" smtClean="0">
                <a:latin typeface="Times New Roman" pitchFamily="18" charset="0"/>
                <a:cs typeface="Times New Roman" pitchFamily="18" charset="0"/>
              </a:rPr>
              <a:t>Учебные группы объединения комплектуются смешанно для мальчиков и девочек. Занятия в объединении проводятся один раз в неделю 2 часа и 2 раза в неделю по 2 часа.</a:t>
            </a:r>
          </a:p>
          <a:p>
            <a:endParaRPr lang="ru-RU" dirty="0"/>
          </a:p>
        </p:txBody>
      </p:sp>
      <p:pic>
        <p:nvPicPr>
          <p:cNvPr id="4" name="Рисунок 3" descr="unnamed.jpg"/>
          <p:cNvPicPr>
            <a:picLocks noChangeAspect="1"/>
          </p:cNvPicPr>
          <p:nvPr/>
        </p:nvPicPr>
        <p:blipFill>
          <a:blip r:embed="rId2"/>
          <a:stretch>
            <a:fillRect/>
          </a:stretch>
        </p:blipFill>
        <p:spPr>
          <a:xfrm>
            <a:off x="785794" y="4143371"/>
            <a:ext cx="5937706" cy="35719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94" y="0"/>
            <a:ext cx="5914472" cy="1214414"/>
          </a:xfrm>
        </p:spPr>
        <p:txBody>
          <a:bodyPr>
            <a:norm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Волейбол</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94" y="928662"/>
            <a:ext cx="5914472" cy="4143404"/>
          </a:xfrm>
        </p:spPr>
        <p:txBody>
          <a:bodyPr>
            <a:normAutofit/>
          </a:bodyPr>
          <a:lstStyle/>
          <a:p>
            <a:r>
              <a:rPr lang="ru-RU" dirty="0" smtClean="0"/>
              <a:t> </a:t>
            </a:r>
            <a:r>
              <a:rPr lang="ru-RU" sz="1600" dirty="0" smtClean="0">
                <a:latin typeface="Times New Roman" pitchFamily="18" charset="0"/>
                <a:cs typeface="Times New Roman" pitchFamily="18" charset="0"/>
              </a:rPr>
              <a:t>Волейбол являются одним из наиболее доступных видов спортивных игр, следовательно массовым средством физического развития и укрепления здоровья. Волейбол пользуется популярностью у людей различного возраста, в том числе и у детей школьного возраста. Успех в поединке может принести только оптимальное решение тактической задачи, которую поставил противник или же поставлена задача ему самому. Каждый: волейболист обязан эффективно действовать в нападении и защите и для чего необходимо совершенствовать умение тактически правильно действовать в наиболее важной для исхода игры игровой ситуации.</a:t>
            </a:r>
          </a:p>
          <a:p>
            <a:r>
              <a:rPr lang="ru-RU" sz="1600" dirty="0" smtClean="0">
                <a:latin typeface="Times New Roman" pitchFamily="18" charset="0"/>
                <a:cs typeface="Times New Roman" pitchFamily="18" charset="0"/>
              </a:rPr>
              <a:t>Учебные группы объединения комплектуются смешанно для мальчиков и девочек. Занятия в объединении проводятся 2 раза в неделю по 2 часа, что составляет 144 часа в год.</a:t>
            </a:r>
            <a:endParaRPr lang="ru-RU" sz="1600" dirty="0">
              <a:latin typeface="Times New Roman" pitchFamily="18" charset="0"/>
              <a:cs typeface="Times New Roman" pitchFamily="18" charset="0"/>
            </a:endParaRPr>
          </a:p>
        </p:txBody>
      </p:sp>
      <p:pic>
        <p:nvPicPr>
          <p:cNvPr id="4" name="Рисунок 3" descr="MiniVol-5.jpg"/>
          <p:cNvPicPr>
            <a:picLocks noChangeAspect="1"/>
          </p:cNvPicPr>
          <p:nvPr/>
        </p:nvPicPr>
        <p:blipFill>
          <a:blip r:embed="rId2"/>
          <a:stretch>
            <a:fillRect/>
          </a:stretch>
        </p:blipFill>
        <p:spPr>
          <a:xfrm>
            <a:off x="857232" y="4786314"/>
            <a:ext cx="5800980" cy="38576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94" y="0"/>
            <a:ext cx="5914472" cy="1000100"/>
          </a:xfrm>
        </p:spPr>
        <p:txBody>
          <a:bodyPr>
            <a:norm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Шахматы</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94" y="785786"/>
            <a:ext cx="5914472" cy="7545414"/>
          </a:xfrm>
        </p:spPr>
        <p:txBody>
          <a:bodyPr>
            <a:normAutofit/>
          </a:bodyPr>
          <a:lstStyle/>
          <a:p>
            <a:r>
              <a:rPr lang="ru-RU" sz="1400" dirty="0" smtClean="0">
                <a:latin typeface="Times New Roman" pitchFamily="18" charset="0"/>
                <a:cs typeface="Times New Roman" pitchFamily="18" charset="0"/>
              </a:rPr>
              <a:t>Актуальность программы продиктована требованиями времени. Так как формирование развитой личности – сложная задача, преподавание шахмат через структуру и содержание способно придать воспитанию и обучению активный целенаправленный характер. Система шахматных занятий в системе дополнительного образования, выявляя и развивая индивидуальные способности, формируя прогрессивную направленность личности, способствует общему развитию и воспитанию школьника. </a:t>
            </a:r>
          </a:p>
          <a:p>
            <a:r>
              <a:rPr lang="ru-RU" sz="1400" dirty="0" smtClean="0">
                <a:latin typeface="Times New Roman" pitchFamily="18" charset="0"/>
                <a:cs typeface="Times New Roman" pitchFamily="18" charset="0"/>
              </a:rPr>
              <a:t>Рекомендуемый возраст обучающихся 7 – 16 лет. Продолжительность обучения – 1 год. Программа предусматривает занятия 1 раз в неделю по два часа. В группе планируется 8 -14 детей.</a:t>
            </a:r>
          </a:p>
          <a:p>
            <a:endParaRPr lang="ru-RU" dirty="0"/>
          </a:p>
        </p:txBody>
      </p:sp>
      <p:pic>
        <p:nvPicPr>
          <p:cNvPr id="4" name="Рисунок 3" descr="5df63f476a31d5b89a3ea968_5bad288989fe4e58cdadb3d7_zj1.jpg"/>
          <p:cNvPicPr>
            <a:picLocks noChangeAspect="1"/>
          </p:cNvPicPr>
          <p:nvPr/>
        </p:nvPicPr>
        <p:blipFill>
          <a:blip r:embed="rId2"/>
          <a:stretch>
            <a:fillRect/>
          </a:stretch>
        </p:blipFill>
        <p:spPr>
          <a:xfrm>
            <a:off x="714356" y="3500430"/>
            <a:ext cx="6000793" cy="40005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94" y="1"/>
            <a:ext cx="5914472" cy="928661"/>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Настольный теннис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94" y="857224"/>
            <a:ext cx="5766436" cy="7286675"/>
          </a:xfrm>
        </p:spPr>
        <p:txBody>
          <a:bodyPr>
            <a:normAutofit/>
          </a:bodyPr>
          <a:lstStyle/>
          <a:p>
            <a:r>
              <a:rPr lang="ru-RU" sz="1400" dirty="0" smtClean="0">
                <a:latin typeface="Times New Roman" pitchFamily="18" charset="0"/>
                <a:cs typeface="Times New Roman" pitchFamily="18" charset="0"/>
              </a:rPr>
              <a:t>Занятия настольным теннисом способствуют развитию и совершенствованию у занимающихся основных физических качеств – выносливости, координации движений, скоростно-силовых качеств, формированию различных двигательных навыков, укреплению здоровья, а также формируют личностные качества ребенка: коммуникабельность, волю, чувство товарищества, чувство ответственности за свои действия перед собой и товарищами. </a:t>
            </a:r>
          </a:p>
          <a:p>
            <a:r>
              <a:rPr lang="ru-RU" sz="1400" dirty="0" smtClean="0">
                <a:latin typeface="Times New Roman" pitchFamily="18" charset="0"/>
                <a:cs typeface="Times New Roman" pitchFamily="18" charset="0"/>
              </a:rPr>
              <a:t>В объединение принимаются все желающие, допущенные по состоянию здоровья врачом в возрасте от 7 до 16 лет.</a:t>
            </a:r>
          </a:p>
          <a:p>
            <a:r>
              <a:rPr lang="ru-RU" sz="1400" u="sng" dirty="0" smtClean="0">
                <a:latin typeface="Times New Roman" pitchFamily="18" charset="0"/>
                <a:cs typeface="Times New Roman" pitchFamily="18" charset="0"/>
              </a:rPr>
              <a:t>Режим занятий</a:t>
            </a:r>
            <a:r>
              <a:rPr lang="ru-RU" sz="1400" dirty="0" smtClean="0">
                <a:latin typeface="Times New Roman" pitchFamily="18" charset="0"/>
                <a:cs typeface="Times New Roman" pitchFamily="18" charset="0"/>
              </a:rPr>
              <a:t>: 1 раз в неделю по два часа/и или 2 раза в неделю по 1 часу. Длительность одного часа 45 минут. </a:t>
            </a:r>
            <a:endParaRPr lang="ru-RU" sz="1400" dirty="0">
              <a:latin typeface="Times New Roman" pitchFamily="18" charset="0"/>
              <a:cs typeface="Times New Roman" pitchFamily="18" charset="0"/>
            </a:endParaRPr>
          </a:p>
        </p:txBody>
      </p:sp>
      <p:pic>
        <p:nvPicPr>
          <p:cNvPr id="4" name="Рисунок 3" descr="maxresdefault.jpg"/>
          <p:cNvPicPr>
            <a:picLocks noChangeAspect="1"/>
          </p:cNvPicPr>
          <p:nvPr/>
        </p:nvPicPr>
        <p:blipFill>
          <a:blip r:embed="rId2"/>
          <a:stretch>
            <a:fillRect/>
          </a:stretch>
        </p:blipFill>
        <p:spPr>
          <a:xfrm>
            <a:off x="642918" y="3786182"/>
            <a:ext cx="6072205" cy="38576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Юные туристы – краеведы </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normAutofit fontScale="47500" lnSpcReduction="20000"/>
          </a:bodyPr>
          <a:lstStyle/>
          <a:p>
            <a:r>
              <a:rPr lang="ru-RU" sz="2900" dirty="0" smtClean="0">
                <a:latin typeface="Times New Roman" pitchFamily="18" charset="0"/>
                <a:cs typeface="Times New Roman" pitchFamily="18" charset="0"/>
              </a:rPr>
              <a:t>Туристско-краеведческая деятельность является наиболее эффективной в вопросе комплексного развития детей. Данная деятельность направлена на обучение детей безопасному поведению в природной среде. Обучение детей начинается с освоения туристско-краеведческих умений и навыков как основного гаранта безопасного поведения. Наряду с этим заметно вырос интерес молодёжи к спорту и физической культуре. В программе объединены важные аспекты развития подрастающего поколения. Поэтому на сегодняшний день программа актуальна, поскольку кроме физической выносливости, скорости и силы, занятия туризмом воспитывают у подростков умение анализировать стандартные и нестандартные ситуации, принимать решения. Межличностные отношения развиваются, прежде всего, в направлении коллективизма, реализуясь во все большем умении подчинять своё «я» интересам команды. Несомненен и оздоровительный аспект занятий, поскольку их часть проходят на свежем воздухе, закаливая организм ребёнка. Раздел «краеведение» учит детей любить свой край, возрождать национальные традиции, сохранять флору и фауну. Обучение по данной программе создаёт благоприятные условия для интеллектуального и духовного воспитания личности ребёнка, развития познавательной активности и творческой самореализации обучающегося.</a:t>
            </a:r>
          </a:p>
          <a:p>
            <a:r>
              <a:rPr lang="ru-RU" sz="2900" dirty="0" smtClean="0">
                <a:latin typeface="Times New Roman" pitchFamily="18" charset="0"/>
                <a:cs typeface="Times New Roman" pitchFamily="18" charset="0"/>
              </a:rPr>
              <a:t>Программа объединения «Юные краеведы-туристы» рассчитана на 2 года обучения.</a:t>
            </a:r>
          </a:p>
          <a:p>
            <a:r>
              <a:rPr lang="ru-RU" sz="2900" dirty="0" smtClean="0">
                <a:latin typeface="Times New Roman" pitchFamily="18" charset="0"/>
                <a:cs typeface="Times New Roman" pitchFamily="18" charset="0"/>
              </a:rPr>
              <a:t>Занятия проводятся в разновозрастных группах от 7 до 13 лет  для детей проживающих в </a:t>
            </a:r>
            <a:r>
              <a:rPr lang="ru-RU" sz="2900" dirty="0" err="1" smtClean="0">
                <a:latin typeface="Times New Roman" pitchFamily="18" charset="0"/>
                <a:cs typeface="Times New Roman" pitchFamily="18" charset="0"/>
              </a:rPr>
              <a:t>Большесельском</a:t>
            </a:r>
            <a:r>
              <a:rPr lang="ru-RU" sz="2900" dirty="0" smtClean="0">
                <a:latin typeface="Times New Roman" pitchFamily="18" charset="0"/>
                <a:cs typeface="Times New Roman" pitchFamily="18" charset="0"/>
              </a:rPr>
              <a:t> МР и реализации в МОУ ДО «</a:t>
            </a:r>
            <a:r>
              <a:rPr lang="ru-RU" sz="2900" dirty="0" err="1" smtClean="0">
                <a:latin typeface="Times New Roman" pitchFamily="18" charset="0"/>
                <a:cs typeface="Times New Roman" pitchFamily="18" charset="0"/>
              </a:rPr>
              <a:t>Большесельском</a:t>
            </a:r>
            <a:r>
              <a:rPr lang="ru-RU" sz="2900" dirty="0" smtClean="0">
                <a:latin typeface="Times New Roman" pitchFamily="18" charset="0"/>
                <a:cs typeface="Times New Roman" pitchFamily="18" charset="0"/>
              </a:rPr>
              <a:t> Центре развития и творчества»:</a:t>
            </a:r>
          </a:p>
          <a:p>
            <a:r>
              <a:rPr lang="ru-RU" sz="2900" dirty="0" smtClean="0">
                <a:latin typeface="Times New Roman" pitchFamily="18" charset="0"/>
                <a:cs typeface="Times New Roman" pitchFamily="18" charset="0"/>
              </a:rPr>
              <a:t>1 год обучения – 7 -12 лет;</a:t>
            </a:r>
          </a:p>
          <a:p>
            <a:r>
              <a:rPr lang="ru-RU" sz="2900" dirty="0" smtClean="0">
                <a:latin typeface="Times New Roman" pitchFamily="18" charset="0"/>
                <a:cs typeface="Times New Roman" pitchFamily="18" charset="0"/>
              </a:rPr>
              <a:t>2 год обучения – 8 -13 лет;</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32" y="285721"/>
            <a:ext cx="5843034" cy="1071571"/>
          </a:xfrm>
        </p:spPr>
        <p:txBody>
          <a:bodyPr>
            <a:normAutofit/>
          </a:bodyPr>
          <a:lstStyle/>
          <a:p>
            <a:r>
              <a:rPr lang="ru-RU"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Авиамоделирование</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00043" y="1285855"/>
            <a:ext cx="6200224" cy="7572428"/>
          </a:xfrm>
        </p:spPr>
        <p:txBody>
          <a:bodyPr/>
          <a:lstStyle/>
          <a:p>
            <a:r>
              <a:rPr lang="ru-RU" sz="1600" b="1" dirty="0" smtClean="0">
                <a:latin typeface="Times New Roman" pitchFamily="18" charset="0"/>
                <a:cs typeface="Times New Roman" pitchFamily="18" charset="0"/>
              </a:rPr>
              <a:t>Актуальность </a:t>
            </a:r>
            <a:r>
              <a:rPr lang="ru-RU" sz="1600" dirty="0" smtClean="0">
                <a:latin typeface="Times New Roman" pitchFamily="18" charset="0"/>
                <a:cs typeface="Times New Roman" pitchFamily="18" charset="0"/>
              </a:rPr>
              <a:t>программы заключается в том, что объединяет в себе обучение ребят построению различных самолётов, чтобы каждый мог выбрать свою направленность на занятиях авиамоделизмом. Данная программа носит личностно-ориентированный характер и составлена так, чтобы каждый обучающийся имел возможность выбрать конкретный объект работы, наиболее интересный и приемлемый для него.</a:t>
            </a:r>
          </a:p>
          <a:p>
            <a:r>
              <a:rPr lang="ru-RU" sz="1600" b="1" dirty="0" smtClean="0">
                <a:latin typeface="Times New Roman" pitchFamily="18" charset="0"/>
                <a:cs typeface="Times New Roman" pitchFamily="18" charset="0"/>
              </a:rPr>
              <a:t>Программа разработана</a:t>
            </a:r>
            <a:r>
              <a:rPr lang="ru-RU" sz="1600" dirty="0" smtClean="0">
                <a:latin typeface="Times New Roman" pitchFamily="18" charset="0"/>
                <a:cs typeface="Times New Roman" pitchFamily="18" charset="0"/>
              </a:rPr>
              <a:t> для детей 8-15 лет.</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Набор учащихся в группу – свободный.</a:t>
            </a:r>
          </a:p>
          <a:p>
            <a:r>
              <a:rPr lang="ru-RU" sz="1600" b="1" dirty="0" smtClean="0">
                <a:latin typeface="Times New Roman" pitchFamily="18" charset="0"/>
                <a:cs typeface="Times New Roman" pitchFamily="18" charset="0"/>
              </a:rPr>
              <a:t>Число обучающихся</a:t>
            </a:r>
            <a:r>
              <a:rPr lang="ru-RU" sz="1600" dirty="0" smtClean="0">
                <a:latin typeface="Times New Roman" pitchFamily="18" charset="0"/>
                <a:cs typeface="Times New Roman" pitchFamily="18" charset="0"/>
              </a:rPr>
              <a:t> по программе – 8 человек</a:t>
            </a:r>
          </a:p>
          <a:p>
            <a:r>
              <a:rPr lang="ru-RU" sz="1600" dirty="0" smtClean="0">
                <a:latin typeface="Times New Roman" pitchFamily="18" charset="0"/>
                <a:cs typeface="Times New Roman" pitchFamily="18" charset="0"/>
              </a:rPr>
              <a:t>Общее количество 1-го года обучения - по 2часа (академических) в неделю- 72 часа в год, 2-го года обучения – по 4часа (академических) в неделю- 144 часа в год.</a:t>
            </a:r>
          </a:p>
          <a:p>
            <a:endParaRPr lang="ru-RU" sz="1800" dirty="0">
              <a:latin typeface="Times New Roman" pitchFamily="18" charset="0"/>
              <a:cs typeface="Times New Roman" pitchFamily="18" charset="0"/>
            </a:endParaRPr>
          </a:p>
        </p:txBody>
      </p:sp>
      <p:pic>
        <p:nvPicPr>
          <p:cNvPr id="4" name="Рисунок 3" descr="DzxzpZalTE8.jpg"/>
          <p:cNvPicPr>
            <a:picLocks noChangeAspect="1"/>
          </p:cNvPicPr>
          <p:nvPr/>
        </p:nvPicPr>
        <p:blipFill>
          <a:blip r:embed="rId2" cstate="print"/>
          <a:stretch>
            <a:fillRect/>
          </a:stretch>
        </p:blipFill>
        <p:spPr>
          <a:xfrm>
            <a:off x="1000108" y="4857755"/>
            <a:ext cx="2476518" cy="1857388"/>
          </a:xfrm>
          <a:prstGeom prst="rect">
            <a:avLst/>
          </a:prstGeom>
        </p:spPr>
      </p:pic>
      <p:pic>
        <p:nvPicPr>
          <p:cNvPr id="5" name="Рисунок 4" descr="SA7U5HGYJZE.jpg"/>
          <p:cNvPicPr>
            <a:picLocks noChangeAspect="1"/>
          </p:cNvPicPr>
          <p:nvPr/>
        </p:nvPicPr>
        <p:blipFill>
          <a:blip r:embed="rId3" cstate="print"/>
          <a:stretch>
            <a:fillRect/>
          </a:stretch>
        </p:blipFill>
        <p:spPr>
          <a:xfrm>
            <a:off x="3786192" y="4857752"/>
            <a:ext cx="2500330" cy="1875248"/>
          </a:xfrm>
          <a:prstGeom prst="rect">
            <a:avLst/>
          </a:prstGeom>
        </p:spPr>
      </p:pic>
      <p:pic>
        <p:nvPicPr>
          <p:cNvPr id="6" name="Рисунок 5" descr="FEvsPEyeDQg.jpg"/>
          <p:cNvPicPr>
            <a:picLocks noChangeAspect="1"/>
          </p:cNvPicPr>
          <p:nvPr/>
        </p:nvPicPr>
        <p:blipFill>
          <a:blip r:embed="rId4" cstate="print"/>
          <a:stretch>
            <a:fillRect/>
          </a:stretch>
        </p:blipFill>
        <p:spPr>
          <a:xfrm>
            <a:off x="1000110" y="6911576"/>
            <a:ext cx="2500330" cy="1875248"/>
          </a:xfrm>
          <a:prstGeom prst="rect">
            <a:avLst/>
          </a:prstGeom>
        </p:spPr>
      </p:pic>
      <p:pic>
        <p:nvPicPr>
          <p:cNvPr id="7" name="Рисунок 6" descr="xY3YG4CBcWY.jpg"/>
          <p:cNvPicPr>
            <a:picLocks noChangeAspect="1"/>
          </p:cNvPicPr>
          <p:nvPr/>
        </p:nvPicPr>
        <p:blipFill>
          <a:blip r:embed="rId5"/>
          <a:stretch>
            <a:fillRect/>
          </a:stretch>
        </p:blipFill>
        <p:spPr>
          <a:xfrm>
            <a:off x="3714754" y="6929456"/>
            <a:ext cx="2643206" cy="19824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70" y="0"/>
            <a:ext cx="5623560" cy="1524000"/>
          </a:xfrm>
        </p:spPr>
        <p:txBody>
          <a:bodyPr>
            <a:norm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 </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 </a:t>
            </a: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ручка</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076706" y="1428728"/>
            <a:ext cx="5623560" cy="7500994"/>
          </a:xfrm>
        </p:spPr>
        <p:txBody>
          <a:bodyPr>
            <a:noAutofit/>
          </a:bodyPr>
          <a:lstStyle/>
          <a:p>
            <a:r>
              <a:rPr lang="ru-RU" sz="1400" dirty="0" smtClean="0">
                <a:latin typeface="Times New Roman" pitchFamily="18" charset="0"/>
                <a:cs typeface="Times New Roman" pitchFamily="18" charset="0"/>
              </a:rPr>
              <a:t>Одним из быстрых путей ознакомления с технологией 3D печати является использование 3D ручки. Печать на 3D принтере довольно продолжительный процесс, в процессе которого участие человека минимально. Творческий потенциал человека реализуется на стадии моделирования, сам же процесс печати не требует творческих усилий.</a:t>
            </a:r>
          </a:p>
          <a:p>
            <a:r>
              <a:rPr lang="ru-RU" sz="1400" b="1" dirty="0" smtClean="0">
                <a:latin typeface="Times New Roman" pitchFamily="18" charset="0"/>
                <a:cs typeface="Times New Roman" pitchFamily="18" charset="0"/>
              </a:rPr>
              <a:t>Возраст детей </a:t>
            </a:r>
            <a:r>
              <a:rPr lang="ru-RU" sz="1400" dirty="0" smtClean="0">
                <a:latin typeface="Times New Roman" pitchFamily="18" charset="0"/>
                <a:cs typeface="Times New Roman" pitchFamily="18" charset="0"/>
              </a:rPr>
              <a:t>7-15 лет. .</a:t>
            </a:r>
          </a:p>
          <a:p>
            <a:r>
              <a:rPr lang="ru-RU" sz="1400" dirty="0" smtClean="0">
                <a:latin typeface="Times New Roman" pitchFamily="18" charset="0"/>
                <a:cs typeface="Times New Roman" pitchFamily="18" charset="0"/>
              </a:rPr>
              <a:t>Количество детей в группе 8 человек.</a:t>
            </a:r>
          </a:p>
          <a:p>
            <a:r>
              <a:rPr lang="ru-RU" sz="1400" b="1" dirty="0" smtClean="0">
                <a:latin typeface="Times New Roman" pitchFamily="18" charset="0"/>
                <a:cs typeface="Times New Roman" pitchFamily="18" charset="0"/>
              </a:rPr>
              <a:t>Режим занятий</a:t>
            </a:r>
            <a:r>
              <a:rPr lang="ru-RU" sz="1400" dirty="0" smtClean="0">
                <a:latin typeface="Times New Roman" pitchFamily="18" charset="0"/>
                <a:cs typeface="Times New Roman" pitchFamily="18" charset="0"/>
              </a:rPr>
              <a:t>: Занятия проходят 1 раз в неделю по 2 (академических часа:45мин.)</a:t>
            </a:r>
          </a:p>
          <a:p>
            <a:r>
              <a:rPr lang="ru-RU" sz="1400" dirty="0" smtClean="0">
                <a:latin typeface="Times New Roman" pitchFamily="18" charset="0"/>
                <a:cs typeface="Times New Roman" pitchFamily="18" charset="0"/>
              </a:rPr>
              <a:t>Сроки реализации программы: Программа рассчитана на 72 часа</a:t>
            </a:r>
            <a:r>
              <a:rPr lang="ru-RU"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endParaRPr lang="ru-RU" sz="1400" dirty="0"/>
          </a:p>
        </p:txBody>
      </p:sp>
      <p:pic>
        <p:nvPicPr>
          <p:cNvPr id="4" name="Рисунок 3" descr="3D-ручка-для-детей.jpg"/>
          <p:cNvPicPr>
            <a:picLocks noChangeAspect="1"/>
          </p:cNvPicPr>
          <p:nvPr/>
        </p:nvPicPr>
        <p:blipFill>
          <a:blip r:embed="rId2"/>
          <a:stretch>
            <a:fillRect/>
          </a:stretch>
        </p:blipFill>
        <p:spPr>
          <a:xfrm>
            <a:off x="928670" y="4500562"/>
            <a:ext cx="5786454" cy="410838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t>Scretch</a:t>
            </a:r>
            <a:r>
              <a:rPr lang="en-US" dirty="0" smtClean="0"/>
              <a:t> – </a:t>
            </a:r>
            <a:r>
              <a:rPr lang="ru-RU" dirty="0" err="1" smtClean="0"/>
              <a:t>програмирование</a:t>
            </a:r>
            <a:r>
              <a:rPr lang="ru-RU" dirty="0" smtClean="0"/>
              <a:t> </a:t>
            </a:r>
            <a:endParaRPr lang="ru-RU" dirty="0"/>
          </a:p>
        </p:txBody>
      </p:sp>
      <p:sp>
        <p:nvSpPr>
          <p:cNvPr id="3" name="Содержимое 2"/>
          <p:cNvSpPr>
            <a:spLocks noGrp="1"/>
          </p:cNvSpPr>
          <p:nvPr>
            <p:ph idx="1"/>
          </p:nvPr>
        </p:nvSpPr>
        <p:spPr>
          <a:xfrm>
            <a:off x="642918" y="1930400"/>
            <a:ext cx="6057348" cy="6400800"/>
          </a:xfrm>
        </p:spPr>
        <p:txBody>
          <a:bodyPr>
            <a:normAutofit/>
          </a:bodyPr>
          <a:lstStyle/>
          <a:p>
            <a:r>
              <a:rPr lang="ru-RU" sz="1400" dirty="0" err="1" smtClean="0">
                <a:latin typeface="Times New Roman" pitchFamily="18" charset="0"/>
                <a:cs typeface="Times New Roman" pitchFamily="18" charset="0"/>
              </a:rPr>
              <a:t>Scratch</a:t>
            </a:r>
            <a:r>
              <a:rPr lang="ru-RU" sz="1400" dirty="0" smtClean="0">
                <a:latin typeface="Times New Roman" pitchFamily="18" charset="0"/>
                <a:cs typeface="Times New Roman" pitchFamily="18" charset="0"/>
              </a:rPr>
              <a:t> – это уникальный язык программирования для детей и одновременно программа.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Он очень похож на конструктор </a:t>
            </a:r>
            <a:r>
              <a:rPr lang="ru-RU" sz="1400" dirty="0" err="1" smtClean="0">
                <a:latin typeface="Times New Roman" pitchFamily="18" charset="0"/>
                <a:cs typeface="Times New Roman" pitchFamily="18" charset="0"/>
              </a:rPr>
              <a:t>Лего</a:t>
            </a:r>
            <a:r>
              <a:rPr lang="ru-RU" sz="1400" dirty="0" smtClean="0">
                <a:latin typeface="Times New Roman" pitchFamily="18" charset="0"/>
                <a:cs typeface="Times New Roman" pitchFamily="18" charset="0"/>
              </a:rPr>
              <a:t>, программы собираются из разноцветных «кирпичиков» – блоков.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смотря на простоту освоения, </a:t>
            </a:r>
            <a:r>
              <a:rPr lang="ru-RU" sz="1400" dirty="0" err="1" smtClean="0">
                <a:latin typeface="Times New Roman" pitchFamily="18" charset="0"/>
                <a:cs typeface="Times New Roman" pitchFamily="18" charset="0"/>
              </a:rPr>
              <a:t>Scratch</a:t>
            </a:r>
            <a:r>
              <a:rPr lang="ru-RU" sz="1400" dirty="0" smtClean="0">
                <a:latin typeface="Times New Roman" pitchFamily="18" charset="0"/>
                <a:cs typeface="Times New Roman" pitchFamily="18" charset="0"/>
              </a:rPr>
              <a:t> позволяет создавать сложные проекты. Например, мультфильмы, игры, презентации, </a:t>
            </a:r>
            <a:r>
              <a:rPr lang="ru-RU" sz="1400" dirty="0" err="1" smtClean="0">
                <a:latin typeface="Times New Roman" pitchFamily="18" charset="0"/>
                <a:cs typeface="Times New Roman" pitchFamily="18" charset="0"/>
              </a:rPr>
              <a:t>слайдшоу</a:t>
            </a:r>
            <a:r>
              <a:rPr lang="ru-RU" sz="1400" dirty="0" smtClean="0">
                <a:latin typeface="Times New Roman" pitchFamily="18" charset="0"/>
                <a:cs typeface="Times New Roman" pitchFamily="18" charset="0"/>
              </a:rPr>
              <a:t>, открытки с движущимися и разговаривающими героями и т.д.</a:t>
            </a:r>
            <a:endParaRPr lang="en-US"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Возрастная категория обучающихся</a:t>
            </a:r>
            <a:r>
              <a:rPr lang="ru-RU" sz="1400" dirty="0" smtClean="0">
                <a:latin typeface="Times New Roman" pitchFamily="18" charset="0"/>
                <a:cs typeface="Times New Roman" pitchFamily="18" charset="0"/>
              </a:rPr>
              <a:t> – 8-14 лет.</a:t>
            </a:r>
          </a:p>
          <a:p>
            <a:r>
              <a:rPr lang="ru-RU" sz="1400" b="1" dirty="0" smtClean="0">
                <a:latin typeface="Times New Roman" pitchFamily="18" charset="0"/>
                <a:cs typeface="Times New Roman" pitchFamily="18" charset="0"/>
              </a:rPr>
              <a:t>Направленность программы</a:t>
            </a:r>
            <a:r>
              <a:rPr lang="ru-RU" sz="1400" dirty="0" smtClean="0">
                <a:latin typeface="Times New Roman" pitchFamily="18" charset="0"/>
                <a:cs typeface="Times New Roman" pitchFamily="18" charset="0"/>
              </a:rPr>
              <a:t> – техническая.</a:t>
            </a:r>
          </a:p>
          <a:p>
            <a:r>
              <a:rPr lang="ru-RU" sz="1400" dirty="0" smtClean="0">
                <a:latin typeface="Times New Roman" pitchFamily="18" charset="0"/>
                <a:cs typeface="Times New Roman" pitchFamily="18" charset="0"/>
              </a:rPr>
              <a:t>Занятия в объединении проводятся 1 раз в неделю по 1 академическому часу (36 часов в год), продолжительность – 45 минут.</a:t>
            </a:r>
          </a:p>
          <a:p>
            <a:endParaRPr lang="ru-RU" sz="1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94" y="285720"/>
            <a:ext cx="5729306" cy="8572560"/>
          </a:xfrm>
        </p:spPr>
        <p:txBody>
          <a:bodyPr>
            <a:noAutofit/>
          </a:bodyPr>
          <a:lstStyle/>
          <a:p>
            <a:r>
              <a:rPr lang="ru-RU" sz="1600" b="1" u="sng" dirty="0" smtClean="0"/>
              <a:t>Для дошкольников 5-6 лет</a:t>
            </a:r>
            <a:r>
              <a:rPr lang="ru-RU" sz="1600" dirty="0" smtClean="0"/>
              <a:t/>
            </a:r>
            <a:br>
              <a:rPr lang="ru-RU" sz="1600" dirty="0" smtClean="0"/>
            </a:br>
            <a:r>
              <a:rPr lang="ru-RU" sz="1600" b="1" dirty="0" smtClean="0"/>
              <a:t>Школа раннего развития(5лет)</a:t>
            </a:r>
            <a:r>
              <a:rPr lang="ru-RU" sz="1600" dirty="0" smtClean="0"/>
              <a:t/>
            </a:r>
            <a:br>
              <a:rPr lang="ru-RU" sz="1600" dirty="0" smtClean="0"/>
            </a:br>
            <a:r>
              <a:rPr lang="ru-RU" sz="1600" b="1" dirty="0" smtClean="0"/>
              <a:t>Подвижные игры </a:t>
            </a:r>
            <a:r>
              <a:rPr lang="ru-RU" sz="1600" dirty="0" smtClean="0"/>
              <a:t/>
            </a:r>
            <a:br>
              <a:rPr lang="ru-RU" sz="1600" dirty="0" smtClean="0"/>
            </a:br>
            <a:r>
              <a:rPr lang="ru-RU" sz="1600" b="1" dirty="0" smtClean="0"/>
              <a:t>Волшебный английский</a:t>
            </a:r>
            <a:r>
              <a:rPr lang="ru-RU" sz="1600" dirty="0" smtClean="0"/>
              <a:t> </a:t>
            </a:r>
            <a:br>
              <a:rPr lang="ru-RU" sz="1600" dirty="0" smtClean="0"/>
            </a:br>
            <a:r>
              <a:rPr lang="ru-RU" sz="1600" b="1" dirty="0" smtClean="0"/>
              <a:t>Lego-конструирование </a:t>
            </a:r>
            <a:r>
              <a:rPr lang="ru-RU" sz="1600" dirty="0" smtClean="0"/>
              <a:t/>
            </a:r>
            <a:br>
              <a:rPr lang="ru-RU" sz="1600" dirty="0" smtClean="0"/>
            </a:br>
            <a:r>
              <a:rPr lang="ru-RU" sz="1600" b="1" dirty="0" smtClean="0"/>
              <a:t>Школа будущего первоклассника(6лет) </a:t>
            </a:r>
            <a:r>
              <a:rPr lang="ru-RU" sz="1600" dirty="0" smtClean="0"/>
              <a:t/>
            </a:r>
            <a:br>
              <a:rPr lang="ru-RU" sz="1600" dirty="0" smtClean="0"/>
            </a:br>
            <a:r>
              <a:rPr lang="ru-RU" sz="1600" b="1" dirty="0" smtClean="0"/>
              <a:t>Радуга творчества (6 лет) </a:t>
            </a:r>
            <a:r>
              <a:rPr lang="ru-RU" sz="1600" dirty="0" smtClean="0"/>
              <a:t/>
            </a:r>
            <a:br>
              <a:rPr lang="ru-RU" sz="1600" dirty="0" smtClean="0"/>
            </a:br>
            <a:r>
              <a:rPr lang="ru-RU" sz="1600" b="1" u="sng" dirty="0" smtClean="0"/>
              <a:t>Для детей 7-18 лет</a:t>
            </a:r>
            <a:r>
              <a:rPr lang="ru-RU" sz="1600" dirty="0" smtClean="0"/>
              <a:t/>
            </a:r>
            <a:br>
              <a:rPr lang="ru-RU" sz="1600" dirty="0" smtClean="0"/>
            </a:br>
            <a:r>
              <a:rPr lang="ru-RU" sz="1600" b="1" u="sng" dirty="0" smtClean="0"/>
              <a:t>Физкультурно-спортивная направленность:</a:t>
            </a:r>
            <a:r>
              <a:rPr lang="ru-RU" sz="1600" dirty="0" smtClean="0"/>
              <a:t/>
            </a:r>
            <a:br>
              <a:rPr lang="ru-RU" sz="1600" dirty="0" smtClean="0"/>
            </a:br>
            <a:r>
              <a:rPr lang="ru-RU" sz="1600" b="1" dirty="0" smtClean="0"/>
              <a:t>Подвижные игры с элементами футбола</a:t>
            </a:r>
            <a:r>
              <a:rPr lang="ru-RU" sz="1600" dirty="0" smtClean="0"/>
              <a:t/>
            </a:r>
            <a:br>
              <a:rPr lang="ru-RU" sz="1600" dirty="0" smtClean="0"/>
            </a:br>
            <a:r>
              <a:rPr lang="ru-RU" sz="1600" b="1" dirty="0" smtClean="0"/>
              <a:t>Футбол</a:t>
            </a:r>
            <a:r>
              <a:rPr lang="ru-RU" sz="1600" dirty="0" smtClean="0"/>
              <a:t/>
            </a:r>
            <a:br>
              <a:rPr lang="ru-RU" sz="1600" dirty="0" smtClean="0"/>
            </a:br>
            <a:r>
              <a:rPr lang="ru-RU" sz="1600" b="1" dirty="0" smtClean="0"/>
              <a:t>Азы волейбола</a:t>
            </a:r>
            <a:r>
              <a:rPr lang="ru-RU" sz="1600" dirty="0" smtClean="0"/>
              <a:t/>
            </a:r>
            <a:br>
              <a:rPr lang="ru-RU" sz="1600" dirty="0" smtClean="0"/>
            </a:br>
            <a:r>
              <a:rPr lang="ru-RU" sz="1600" b="1" dirty="0" smtClean="0"/>
              <a:t>Волейбол</a:t>
            </a:r>
            <a:r>
              <a:rPr lang="ru-RU" sz="1600" dirty="0" smtClean="0"/>
              <a:t/>
            </a:r>
            <a:br>
              <a:rPr lang="ru-RU" sz="1600" dirty="0" smtClean="0"/>
            </a:br>
            <a:r>
              <a:rPr lang="ru-RU" sz="1600" b="1" dirty="0" smtClean="0"/>
              <a:t>Шахматы</a:t>
            </a:r>
            <a:r>
              <a:rPr lang="ru-RU" sz="1600" dirty="0" smtClean="0"/>
              <a:t/>
            </a:r>
            <a:br>
              <a:rPr lang="ru-RU" sz="1600" dirty="0" smtClean="0"/>
            </a:br>
            <a:r>
              <a:rPr lang="ru-RU" sz="1600" b="1" dirty="0" smtClean="0"/>
              <a:t>Настольный теннис</a:t>
            </a:r>
            <a:r>
              <a:rPr lang="ru-RU" sz="1600" dirty="0" smtClean="0"/>
              <a:t/>
            </a:r>
            <a:br>
              <a:rPr lang="ru-RU" sz="1600" dirty="0" smtClean="0"/>
            </a:br>
            <a:r>
              <a:rPr lang="ru-RU" sz="1600" b="1" u="sng" dirty="0" err="1" smtClean="0"/>
              <a:t>Туристско</a:t>
            </a:r>
            <a:r>
              <a:rPr lang="ru-RU" sz="1600" b="1" u="sng" dirty="0" smtClean="0"/>
              <a:t>- краеведческая направленность:</a:t>
            </a:r>
            <a:r>
              <a:rPr lang="ru-RU" sz="1600" dirty="0" smtClean="0"/>
              <a:t/>
            </a:r>
            <a:br>
              <a:rPr lang="ru-RU" sz="1600" dirty="0" smtClean="0"/>
            </a:br>
            <a:r>
              <a:rPr lang="ru-RU" sz="1600" b="1" dirty="0" smtClean="0"/>
              <a:t>Юные туристы- краеведы</a:t>
            </a:r>
            <a:r>
              <a:rPr lang="ru-RU" sz="1600" dirty="0" smtClean="0"/>
              <a:t/>
            </a:r>
            <a:br>
              <a:rPr lang="ru-RU" sz="1600" dirty="0" smtClean="0"/>
            </a:br>
            <a:r>
              <a:rPr lang="ru-RU" sz="1600" b="1" u="sng" dirty="0" smtClean="0"/>
              <a:t>Техническая направленность:</a:t>
            </a:r>
            <a:r>
              <a:rPr lang="ru-RU" sz="1600" dirty="0" smtClean="0"/>
              <a:t/>
            </a:r>
            <a:br>
              <a:rPr lang="ru-RU" sz="1600" dirty="0" smtClean="0"/>
            </a:br>
            <a:r>
              <a:rPr lang="ru-RU" sz="1600" b="1" dirty="0" smtClean="0"/>
              <a:t>Lego-конструирование </a:t>
            </a:r>
            <a:r>
              <a:rPr lang="ru-RU" sz="1600" dirty="0" smtClean="0"/>
              <a:t/>
            </a:r>
            <a:br>
              <a:rPr lang="ru-RU" sz="1600" dirty="0" smtClean="0"/>
            </a:br>
            <a:r>
              <a:rPr lang="ru-RU" sz="1600" b="1" dirty="0" err="1" smtClean="0"/>
              <a:t>Авиамоделирование</a:t>
            </a:r>
            <a:r>
              <a:rPr lang="ru-RU" sz="1600" dirty="0" smtClean="0"/>
              <a:t/>
            </a:r>
            <a:br>
              <a:rPr lang="ru-RU" sz="1600" dirty="0" smtClean="0"/>
            </a:br>
            <a:r>
              <a:rPr lang="ru-RU" sz="1600" b="1" dirty="0" smtClean="0"/>
              <a:t>3 </a:t>
            </a:r>
            <a:r>
              <a:rPr lang="en-US" sz="1600" b="1" dirty="0" smtClean="0"/>
              <a:t>D </a:t>
            </a:r>
            <a:r>
              <a:rPr lang="ru-RU" sz="1600" b="1" dirty="0" smtClean="0"/>
              <a:t>ручка</a:t>
            </a:r>
            <a:r>
              <a:rPr lang="ru-RU" sz="1600" dirty="0" smtClean="0"/>
              <a:t> </a:t>
            </a:r>
            <a:br>
              <a:rPr lang="ru-RU" sz="1600" dirty="0" smtClean="0"/>
            </a:br>
            <a:r>
              <a:rPr lang="en-US" sz="1600" b="1" dirty="0" smtClean="0"/>
              <a:t>Scratch </a:t>
            </a:r>
            <a:r>
              <a:rPr lang="ru-RU" sz="1600" b="1" dirty="0" smtClean="0"/>
              <a:t>- программирование </a:t>
            </a:r>
            <a:r>
              <a:rPr lang="ru-RU" sz="1600" dirty="0" smtClean="0"/>
              <a:t/>
            </a:r>
            <a:br>
              <a:rPr lang="ru-RU" sz="1600" dirty="0" smtClean="0"/>
            </a:br>
            <a:r>
              <a:rPr lang="ru-RU" sz="1600" b="1" u="sng" dirty="0" smtClean="0"/>
              <a:t>Художественная направленность:</a:t>
            </a:r>
            <a:r>
              <a:rPr lang="ru-RU" sz="1600" dirty="0" smtClean="0"/>
              <a:t/>
            </a:r>
            <a:br>
              <a:rPr lang="ru-RU" sz="1600" dirty="0" smtClean="0"/>
            </a:br>
            <a:r>
              <a:rPr lang="ru-RU" sz="1600" b="1" dirty="0" smtClean="0"/>
              <a:t>Мир </a:t>
            </a:r>
            <a:r>
              <a:rPr lang="ru-RU" sz="1600" b="1" dirty="0" err="1" smtClean="0"/>
              <a:t>декупажа</a:t>
            </a:r>
            <a:r>
              <a:rPr lang="ru-RU" sz="1600" dirty="0" smtClean="0"/>
              <a:t/>
            </a:r>
            <a:br>
              <a:rPr lang="ru-RU" sz="1600" dirty="0" smtClean="0"/>
            </a:br>
            <a:r>
              <a:rPr lang="ru-RU" sz="1600" b="1" dirty="0" smtClean="0"/>
              <a:t>Игрушка – сувенир </a:t>
            </a:r>
            <a:r>
              <a:rPr lang="ru-RU" sz="1600" dirty="0" smtClean="0"/>
              <a:t/>
            </a:r>
            <a:br>
              <a:rPr lang="ru-RU" sz="1600" dirty="0" smtClean="0"/>
            </a:br>
            <a:r>
              <a:rPr lang="ru-RU" sz="1600" b="1" dirty="0" smtClean="0"/>
              <a:t>Полимерная глина</a:t>
            </a:r>
            <a:r>
              <a:rPr lang="ru-RU" sz="1600" dirty="0" smtClean="0"/>
              <a:t> </a:t>
            </a:r>
            <a:br>
              <a:rPr lang="ru-RU" sz="1600" dirty="0" smtClean="0"/>
            </a:br>
            <a:r>
              <a:rPr lang="ru-RU" sz="1600" b="1" dirty="0" smtClean="0"/>
              <a:t>Мастерская </a:t>
            </a:r>
            <a:r>
              <a:rPr lang="ru-RU" sz="1600" b="1" dirty="0" err="1" smtClean="0"/>
              <a:t>Хенд</a:t>
            </a:r>
            <a:r>
              <a:rPr lang="ru-RU" sz="1600" b="1" dirty="0" smtClean="0"/>
              <a:t> </a:t>
            </a:r>
            <a:r>
              <a:rPr lang="ru-RU" sz="1600" b="1" dirty="0" err="1" smtClean="0"/>
              <a:t>мейд</a:t>
            </a:r>
            <a:r>
              <a:rPr lang="ru-RU" sz="1600" b="1" dirty="0" smtClean="0"/>
              <a:t>  </a:t>
            </a:r>
            <a:r>
              <a:rPr lang="ru-RU" sz="1600" dirty="0" smtClean="0"/>
              <a:t/>
            </a:r>
            <a:br>
              <a:rPr lang="ru-RU" sz="1600" dirty="0" smtClean="0"/>
            </a:br>
            <a:r>
              <a:rPr lang="ru-RU" sz="1600" b="1" dirty="0" err="1" smtClean="0"/>
              <a:t>Бисероплетение</a:t>
            </a:r>
            <a:r>
              <a:rPr lang="ru-RU" sz="1600" b="1" dirty="0" smtClean="0"/>
              <a:t> </a:t>
            </a:r>
            <a:r>
              <a:rPr lang="ru-RU" sz="1600" dirty="0" smtClean="0"/>
              <a:t> </a:t>
            </a:r>
            <a:br>
              <a:rPr lang="ru-RU" sz="1600" dirty="0" smtClean="0"/>
            </a:br>
            <a:r>
              <a:rPr lang="ru-RU" sz="1600" b="1" dirty="0" smtClean="0"/>
              <a:t>Дивные шедевры</a:t>
            </a:r>
            <a:r>
              <a:rPr lang="ru-RU" sz="1600" dirty="0" smtClean="0"/>
              <a:t/>
            </a:r>
            <a:br>
              <a:rPr lang="ru-RU" sz="1600" dirty="0" smtClean="0"/>
            </a:br>
            <a:r>
              <a:rPr lang="ru-RU" sz="1600" b="1" dirty="0" smtClean="0"/>
              <a:t>Театр «Лукоморье»</a:t>
            </a:r>
            <a:r>
              <a:rPr lang="ru-RU" sz="1600" dirty="0" smtClean="0"/>
              <a:t/>
            </a:r>
            <a:br>
              <a:rPr lang="ru-RU" sz="1600" dirty="0" smtClean="0"/>
            </a:br>
            <a:r>
              <a:rPr lang="ru-RU" sz="1600" b="1" u="sng" dirty="0" smtClean="0"/>
              <a:t>Социально- педагогическая направленность</a:t>
            </a:r>
            <a:r>
              <a:rPr lang="ru-RU" sz="1600" dirty="0" smtClean="0"/>
              <a:t/>
            </a:r>
            <a:br>
              <a:rPr lang="ru-RU" sz="1600" dirty="0" smtClean="0"/>
            </a:br>
            <a:r>
              <a:rPr lang="ru-RU" sz="1600" b="1" dirty="0" smtClean="0"/>
              <a:t>Волшебный английский</a:t>
            </a:r>
            <a:r>
              <a:rPr lang="ru-RU" sz="1600" dirty="0" smtClean="0"/>
              <a:t> </a:t>
            </a:r>
            <a:br>
              <a:rPr lang="ru-RU" sz="1600" dirty="0" smtClean="0"/>
            </a:br>
            <a:r>
              <a:rPr lang="ru-RU" sz="1600" b="1" dirty="0" smtClean="0"/>
              <a:t>Юные друзья  полиции (ЮДП) (7-14 лет), </a:t>
            </a:r>
            <a:r>
              <a:rPr lang="ru-RU" sz="1600" dirty="0" smtClean="0"/>
              <a:t/>
            </a:r>
            <a:br>
              <a:rPr lang="ru-RU" sz="1600" dirty="0" smtClean="0"/>
            </a:br>
            <a:r>
              <a:rPr lang="ru-RU" sz="1600" b="1" dirty="0" smtClean="0"/>
              <a:t>Юные полицейские России (ЮПР) (14-18лет)</a:t>
            </a:r>
            <a:endParaRPr lang="ru-RU"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32" y="214283"/>
            <a:ext cx="5843034" cy="114300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Мир </a:t>
            </a:r>
            <a:r>
              <a:rPr lang="ru-RU" sz="6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декупажа</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500043" y="1071541"/>
            <a:ext cx="6200224" cy="7786743"/>
          </a:xfrm>
        </p:spPr>
        <p:txBody>
          <a:bodyPr>
            <a:normAutofit/>
          </a:bodyPr>
          <a:lstStyle/>
          <a:p>
            <a:r>
              <a:rPr lang="ru-RU" sz="1400" dirty="0" err="1" smtClean="0">
                <a:latin typeface="Times New Roman" pitchFamily="18" charset="0"/>
                <a:cs typeface="Times New Roman" pitchFamily="18" charset="0"/>
              </a:rPr>
              <a:t>Декупаж</a:t>
            </a:r>
            <a:r>
              <a:rPr lang="ru-RU" sz="1400" dirty="0" smtClean="0">
                <a:latin typeface="Times New Roman" pitchFamily="18" charset="0"/>
                <a:cs typeface="Times New Roman" pitchFamily="18" charset="0"/>
              </a:rPr>
              <a:t> – это старинная техника декоративно-прикладного творчества, которая открывает перед ребенком широкое поле для реализации своих идей в жизнь. Элементы интерьера, подарки, личные вещи созданные в процессе освоения детьми техники </a:t>
            </a:r>
            <a:r>
              <a:rPr lang="ru-RU" sz="1400" dirty="0" err="1" smtClean="0">
                <a:latin typeface="Times New Roman" pitchFamily="18" charset="0"/>
                <a:cs typeface="Times New Roman" pitchFamily="18" charset="0"/>
              </a:rPr>
              <a:t>декупаж</a:t>
            </a:r>
            <a:r>
              <a:rPr lang="ru-RU" sz="1400" dirty="0" smtClean="0">
                <a:latin typeface="Times New Roman" pitchFamily="18" charset="0"/>
                <a:cs typeface="Times New Roman" pitchFamily="18" charset="0"/>
              </a:rPr>
              <a:t>, представляет широкие возможности для профессиональной ориентации обучающихся и раскрытия их возможностей и талантов, что делает данную программу </a:t>
            </a:r>
            <a:r>
              <a:rPr lang="ru-RU" sz="1400" b="1" i="1" dirty="0" smtClean="0">
                <a:latin typeface="Times New Roman" pitchFamily="18" charset="0"/>
                <a:cs typeface="Times New Roman" pitchFamily="18" charset="0"/>
              </a:rPr>
              <a:t>значимой и педагогически целесообразной.</a:t>
            </a:r>
            <a:endParaRPr lang="en-US" sz="1400" b="1" i="1"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Программа рассчитана</a:t>
            </a:r>
            <a:r>
              <a:rPr lang="ru-RU" sz="1400" dirty="0" smtClean="0">
                <a:latin typeface="Times New Roman" pitchFamily="18" charset="0"/>
                <a:cs typeface="Times New Roman" pitchFamily="18" charset="0"/>
              </a:rPr>
              <a:t> на 1 год обучения, </a:t>
            </a:r>
            <a:r>
              <a:rPr lang="ru-RU" sz="1400" i="1" dirty="0" smtClean="0">
                <a:latin typeface="Times New Roman" pitchFamily="18" charset="0"/>
                <a:cs typeface="Times New Roman" pitchFamily="18" charset="0"/>
              </a:rPr>
              <a:t>занятия проходят</a:t>
            </a:r>
            <a:r>
              <a:rPr lang="ru-RU" sz="1400" dirty="0" smtClean="0">
                <a:latin typeface="Times New Roman" pitchFamily="18" charset="0"/>
                <a:cs typeface="Times New Roman" pitchFamily="18" charset="0"/>
              </a:rPr>
              <a:t>- 1 раза в </a:t>
            </a:r>
            <a:r>
              <a:rPr lang="ru-RU" sz="1400" dirty="0" err="1" smtClean="0">
                <a:latin typeface="Times New Roman" pitchFamily="18" charset="0"/>
                <a:cs typeface="Times New Roman" pitchFamily="18" charset="0"/>
              </a:rPr>
              <a:t>неделюпо</a:t>
            </a:r>
            <a:r>
              <a:rPr lang="ru-RU" sz="1400" dirty="0" smtClean="0">
                <a:latin typeface="Times New Roman" pitchFamily="18" charset="0"/>
                <a:cs typeface="Times New Roman" pitchFamily="18" charset="0"/>
              </a:rPr>
              <a:t> 2 часа (72часа). </a:t>
            </a:r>
          </a:p>
          <a:p>
            <a:r>
              <a:rPr lang="ru-RU" sz="1400" i="1" dirty="0" smtClean="0">
                <a:latin typeface="Times New Roman" pitchFamily="18" charset="0"/>
                <a:cs typeface="Times New Roman" pitchFamily="18" charset="0"/>
              </a:rPr>
              <a:t>Возрастная категория обучающихся</a:t>
            </a:r>
            <a:r>
              <a:rPr lang="ru-RU" sz="1400" dirty="0" smtClean="0">
                <a:latin typeface="Times New Roman" pitchFamily="18" charset="0"/>
                <a:cs typeface="Times New Roman" pitchFamily="18" charset="0"/>
              </a:rPr>
              <a:t>: дети 7-14 лет, </a:t>
            </a:r>
          </a:p>
          <a:p>
            <a:r>
              <a:rPr lang="ru-RU" sz="1400" i="1" dirty="0" smtClean="0">
                <a:latin typeface="Times New Roman" pitchFamily="18" charset="0"/>
                <a:cs typeface="Times New Roman" pitchFamily="18" charset="0"/>
              </a:rPr>
              <a:t>Наполняемость группы: </a:t>
            </a:r>
            <a:r>
              <a:rPr lang="ru-RU" sz="1400" dirty="0" smtClean="0">
                <a:latin typeface="Times New Roman" pitchFamily="18" charset="0"/>
                <a:cs typeface="Times New Roman" pitchFamily="18" charset="0"/>
              </a:rPr>
              <a:t>8-10 человек. </a:t>
            </a:r>
          </a:p>
          <a:p>
            <a:endParaRPr lang="ru-RU" sz="1400" dirty="0">
              <a:latin typeface="Times New Roman" pitchFamily="18" charset="0"/>
              <a:cs typeface="Times New Roman" pitchFamily="18" charset="0"/>
            </a:endParaRPr>
          </a:p>
        </p:txBody>
      </p:sp>
      <p:pic>
        <p:nvPicPr>
          <p:cNvPr id="4" name="Рисунок 3" descr="6wosvvUuGXY.jpg"/>
          <p:cNvPicPr>
            <a:picLocks noChangeAspect="1"/>
          </p:cNvPicPr>
          <p:nvPr/>
        </p:nvPicPr>
        <p:blipFill>
          <a:blip r:embed="rId2" cstate="print"/>
          <a:stretch>
            <a:fillRect/>
          </a:stretch>
        </p:blipFill>
        <p:spPr>
          <a:xfrm>
            <a:off x="785796" y="3929059"/>
            <a:ext cx="1857388" cy="1749436"/>
          </a:xfrm>
          <a:prstGeom prst="rect">
            <a:avLst/>
          </a:prstGeom>
        </p:spPr>
      </p:pic>
      <p:pic>
        <p:nvPicPr>
          <p:cNvPr id="5" name="Рисунок 4" descr="l9SlK86P-cY.jpg"/>
          <p:cNvPicPr>
            <a:picLocks noChangeAspect="1"/>
          </p:cNvPicPr>
          <p:nvPr/>
        </p:nvPicPr>
        <p:blipFill>
          <a:blip r:embed="rId3"/>
          <a:stretch>
            <a:fillRect/>
          </a:stretch>
        </p:blipFill>
        <p:spPr>
          <a:xfrm>
            <a:off x="2714620" y="3929059"/>
            <a:ext cx="1785950" cy="1714512"/>
          </a:xfrm>
          <a:prstGeom prst="rect">
            <a:avLst/>
          </a:prstGeom>
        </p:spPr>
      </p:pic>
      <p:pic>
        <p:nvPicPr>
          <p:cNvPr id="6" name="Рисунок 5" descr="uiHseH4AWDY.jpg"/>
          <p:cNvPicPr>
            <a:picLocks noChangeAspect="1"/>
          </p:cNvPicPr>
          <p:nvPr/>
        </p:nvPicPr>
        <p:blipFill>
          <a:blip r:embed="rId4" cstate="print"/>
          <a:stretch>
            <a:fillRect/>
          </a:stretch>
        </p:blipFill>
        <p:spPr>
          <a:xfrm>
            <a:off x="857232" y="5857885"/>
            <a:ext cx="3000396" cy="1428747"/>
          </a:xfrm>
          <a:prstGeom prst="rect">
            <a:avLst/>
          </a:prstGeom>
        </p:spPr>
      </p:pic>
      <p:pic>
        <p:nvPicPr>
          <p:cNvPr id="7" name="Рисунок 6" descr="lTrjiiWjsNs.jpg"/>
          <p:cNvPicPr>
            <a:picLocks noChangeAspect="1"/>
          </p:cNvPicPr>
          <p:nvPr/>
        </p:nvPicPr>
        <p:blipFill>
          <a:blip r:embed="rId5"/>
          <a:stretch>
            <a:fillRect/>
          </a:stretch>
        </p:blipFill>
        <p:spPr>
          <a:xfrm>
            <a:off x="4643447" y="4000499"/>
            <a:ext cx="1952253" cy="1785951"/>
          </a:xfrm>
          <a:prstGeom prst="rect">
            <a:avLst/>
          </a:prstGeom>
        </p:spPr>
      </p:pic>
      <p:pic>
        <p:nvPicPr>
          <p:cNvPr id="8" name="Рисунок 7" descr="wqbECO93QSQ.jpg"/>
          <p:cNvPicPr>
            <a:picLocks noChangeAspect="1"/>
          </p:cNvPicPr>
          <p:nvPr/>
        </p:nvPicPr>
        <p:blipFill>
          <a:blip r:embed="rId6"/>
          <a:stretch>
            <a:fillRect/>
          </a:stretch>
        </p:blipFill>
        <p:spPr>
          <a:xfrm>
            <a:off x="857232" y="7358081"/>
            <a:ext cx="3000372" cy="1591963"/>
          </a:xfrm>
          <a:prstGeom prst="rect">
            <a:avLst/>
          </a:prstGeom>
        </p:spPr>
      </p:pic>
      <p:pic>
        <p:nvPicPr>
          <p:cNvPr id="9" name="Рисунок 8" descr="zOi3LXio7q0.jpg"/>
          <p:cNvPicPr>
            <a:picLocks noChangeAspect="1"/>
          </p:cNvPicPr>
          <p:nvPr/>
        </p:nvPicPr>
        <p:blipFill>
          <a:blip r:embed="rId7" cstate="print"/>
          <a:stretch>
            <a:fillRect/>
          </a:stretch>
        </p:blipFill>
        <p:spPr>
          <a:xfrm>
            <a:off x="4000504" y="6072197"/>
            <a:ext cx="2571744" cy="21431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32" y="214282"/>
            <a:ext cx="5843034" cy="1675902"/>
          </a:xfrm>
        </p:spPr>
        <p:txBody>
          <a:bodyPr>
            <a:norm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Игрушка сувенир </a:t>
            </a:r>
            <a:r>
              <a:rPr lang="ru-RU" sz="4800" dirty="0" smtClean="0"/>
              <a:t/>
            </a:r>
            <a:br>
              <a:rPr lang="ru-RU" sz="4800" dirty="0" smtClean="0"/>
            </a:br>
            <a:endParaRPr lang="ru-RU" sz="4800" dirty="0"/>
          </a:p>
        </p:txBody>
      </p:sp>
      <p:sp>
        <p:nvSpPr>
          <p:cNvPr id="3" name="Содержимое 2"/>
          <p:cNvSpPr>
            <a:spLocks noGrp="1"/>
          </p:cNvSpPr>
          <p:nvPr>
            <p:ph idx="1"/>
          </p:nvPr>
        </p:nvSpPr>
        <p:spPr>
          <a:xfrm>
            <a:off x="1076706" y="1285855"/>
            <a:ext cx="5623560" cy="7045348"/>
          </a:xfrm>
        </p:spPr>
        <p:txBody>
          <a:bodyPr>
            <a:normAutofit/>
          </a:bodyPr>
          <a:lstStyle/>
          <a:p>
            <a:r>
              <a:rPr lang="ru-RU" sz="1500" dirty="0" smtClean="0">
                <a:latin typeface="Times New Roman" pitchFamily="18" charset="0"/>
                <a:cs typeface="Times New Roman" pitchFamily="18" charset="0"/>
              </a:rPr>
              <a:t>Актуальность программы «Игрушка-сувенир» состоит в том, что она направлена на развитие творческих способностей ребенка, при этом создает условия для самовыражения через создание своими руками различных изделий, которые в дальнейшем могут украсить дом, стать подарком, игрушкой, возможно – заработком, а значит приносить радость не только себе, но и окружающим. Выполняя какую-либо работу, ребенок добивается результата, радость успеха рождает у него уверенность в своих силах. Особенности организации образовательного процесса .</a:t>
            </a:r>
          </a:p>
          <a:p>
            <a:r>
              <a:rPr lang="ru-RU" sz="1500" dirty="0" smtClean="0">
                <a:latin typeface="Times New Roman" pitchFamily="18" charset="0"/>
                <a:cs typeface="Times New Roman" pitchFamily="18" charset="0"/>
              </a:rPr>
              <a:t>Занятия в объединении проводятся для первого года обучения 1 раз в неделю по 2 часа (72 часа в год), для второго  и третьего годов обучения 2 раза в неделю по 2 часа (144 часа в год) в соответствии с расписанием учебных занятий, утверждённым директором. Продолжительность занятия в объединении составляет 45 минут, перерыв между занятиями 10 минут.</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32" y="285723"/>
            <a:ext cx="5843034" cy="1214443"/>
          </a:xfrm>
        </p:spPr>
        <p:txBody>
          <a:bodyPr>
            <a:no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Полимерная глина</a:t>
            </a:r>
            <a:b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00043" y="714349"/>
            <a:ext cx="6200224" cy="8215371"/>
          </a:xfrm>
        </p:spPr>
        <p:txBody>
          <a:bodyPr>
            <a:normAutofit/>
          </a:bodyPr>
          <a:lstStyle/>
          <a:p>
            <a:pPr>
              <a:buNone/>
            </a:pPr>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pic>
        <p:nvPicPr>
          <p:cNvPr id="12" name="Рисунок 11" descr="igHKbp8NGrE.jpg"/>
          <p:cNvPicPr>
            <a:picLocks noChangeAspect="1"/>
          </p:cNvPicPr>
          <p:nvPr/>
        </p:nvPicPr>
        <p:blipFill>
          <a:blip r:embed="rId2" cstate="print"/>
          <a:stretch>
            <a:fillRect/>
          </a:stretch>
        </p:blipFill>
        <p:spPr>
          <a:xfrm>
            <a:off x="928670" y="5000631"/>
            <a:ext cx="1714512" cy="1712927"/>
          </a:xfrm>
          <a:prstGeom prst="rect">
            <a:avLst/>
          </a:prstGeom>
        </p:spPr>
      </p:pic>
      <p:pic>
        <p:nvPicPr>
          <p:cNvPr id="13" name="Рисунок 12" descr="j5GRj77Bcm8.jpg"/>
          <p:cNvPicPr>
            <a:picLocks noChangeAspect="1"/>
          </p:cNvPicPr>
          <p:nvPr/>
        </p:nvPicPr>
        <p:blipFill>
          <a:blip r:embed="rId3" cstate="print"/>
          <a:stretch>
            <a:fillRect/>
          </a:stretch>
        </p:blipFill>
        <p:spPr>
          <a:xfrm>
            <a:off x="2786058" y="5000632"/>
            <a:ext cx="1643074" cy="1687721"/>
          </a:xfrm>
          <a:prstGeom prst="rect">
            <a:avLst/>
          </a:prstGeom>
        </p:spPr>
      </p:pic>
      <p:pic>
        <p:nvPicPr>
          <p:cNvPr id="14" name="Рисунок 13" descr="laSHGThffLw.jpg"/>
          <p:cNvPicPr>
            <a:picLocks noChangeAspect="1"/>
          </p:cNvPicPr>
          <p:nvPr/>
        </p:nvPicPr>
        <p:blipFill>
          <a:blip r:embed="rId4" cstate="print"/>
          <a:stretch>
            <a:fillRect/>
          </a:stretch>
        </p:blipFill>
        <p:spPr>
          <a:xfrm>
            <a:off x="4572009" y="5072067"/>
            <a:ext cx="1857388" cy="1714512"/>
          </a:xfrm>
          <a:prstGeom prst="rect">
            <a:avLst/>
          </a:prstGeom>
        </p:spPr>
      </p:pic>
      <p:pic>
        <p:nvPicPr>
          <p:cNvPr id="15" name="Рисунок 14" descr="pO8HxxAJ4D0.jpg"/>
          <p:cNvPicPr>
            <a:picLocks noChangeAspect="1"/>
          </p:cNvPicPr>
          <p:nvPr/>
        </p:nvPicPr>
        <p:blipFill>
          <a:blip r:embed="rId5" cstate="print"/>
          <a:stretch>
            <a:fillRect/>
          </a:stretch>
        </p:blipFill>
        <p:spPr>
          <a:xfrm>
            <a:off x="857233" y="6929458"/>
            <a:ext cx="1785950" cy="1500199"/>
          </a:xfrm>
          <a:prstGeom prst="rect">
            <a:avLst/>
          </a:prstGeom>
        </p:spPr>
      </p:pic>
      <p:pic>
        <p:nvPicPr>
          <p:cNvPr id="18" name="Рисунок 17" descr="X0OUkIN8c3Y.jpg"/>
          <p:cNvPicPr>
            <a:picLocks noChangeAspect="1"/>
          </p:cNvPicPr>
          <p:nvPr/>
        </p:nvPicPr>
        <p:blipFill>
          <a:blip r:embed="rId6" cstate="print"/>
          <a:stretch>
            <a:fillRect/>
          </a:stretch>
        </p:blipFill>
        <p:spPr>
          <a:xfrm>
            <a:off x="2714620" y="6929457"/>
            <a:ext cx="1875248" cy="1500199"/>
          </a:xfrm>
          <a:prstGeom prst="rect">
            <a:avLst/>
          </a:prstGeom>
        </p:spPr>
      </p:pic>
      <p:pic>
        <p:nvPicPr>
          <p:cNvPr id="19" name="Рисунок 18" descr="WxxU6Bb3JzQ.jpg"/>
          <p:cNvPicPr>
            <a:picLocks noChangeAspect="1"/>
          </p:cNvPicPr>
          <p:nvPr/>
        </p:nvPicPr>
        <p:blipFill>
          <a:blip r:embed="rId7" cstate="print"/>
          <a:stretch>
            <a:fillRect/>
          </a:stretch>
        </p:blipFill>
        <p:spPr>
          <a:xfrm>
            <a:off x="4714884" y="6929456"/>
            <a:ext cx="1500198" cy="1674893"/>
          </a:xfrm>
          <a:prstGeom prst="rect">
            <a:avLst/>
          </a:prstGeom>
        </p:spPr>
      </p:pic>
      <p:sp>
        <p:nvSpPr>
          <p:cNvPr id="11" name="TextBox 10"/>
          <p:cNvSpPr txBox="1"/>
          <p:nvPr/>
        </p:nvSpPr>
        <p:spPr>
          <a:xfrm>
            <a:off x="714357" y="928661"/>
            <a:ext cx="6143644" cy="3970318"/>
          </a:xfrm>
          <a:prstGeom prst="rect">
            <a:avLst/>
          </a:prstGeom>
          <a:noFill/>
        </p:spPr>
        <p:txBody>
          <a:bodyPr wrap="square" rtlCol="0">
            <a:spAutoFit/>
          </a:bodyPr>
          <a:lstStyle/>
          <a:p>
            <a:pPr>
              <a:buFont typeface="Arial" pitchFamily="34" charset="0"/>
              <a:buChar char="•"/>
            </a:pPr>
            <a:endParaRPr lang="ru-RU" sz="1400" dirty="0" smtClean="0">
              <a:latin typeface="Times New Roman" pitchFamily="18" charset="0"/>
              <a:cs typeface="Times New Roman" pitchFamily="18" charset="0"/>
            </a:endParaRPr>
          </a:p>
          <a:p>
            <a:pPr>
              <a:buFont typeface="Arial" pitchFamily="34" charset="0"/>
              <a:buChar char="•"/>
            </a:pPr>
            <a:r>
              <a:rPr lang="ru-RU" sz="1400" dirty="0" smtClean="0">
                <a:latin typeface="Times New Roman" pitchFamily="18" charset="0"/>
                <a:cs typeface="Times New Roman" pitchFamily="18" charset="0"/>
              </a:rPr>
              <a:t> Одним из наиболее востребованных видов декоративно-прикладного творчества является лепка. Сегодня такой материал как полимерная глина становится всё более популярным в нашей стране, успешно конкурируя с традиционными материалами – глиной и пластилином. Изделия из полимерной глины более практичны и долговечны, что даёт неограниченную свободу нашей фантазии для создания необычных и ярких украшений, предметов интерьера, предметов декора и миниатюрных поделок. Лепка, как многие знают, способствует развитию мелкой моторики, но так же этот процесс обладает успокаивающим эффектом </a:t>
            </a:r>
            <a:r>
              <a:rPr lang="ru-RU" sz="1400" dirty="0" err="1" smtClean="0">
                <a:latin typeface="Times New Roman" pitchFamily="18" charset="0"/>
                <a:cs typeface="Times New Roman" pitchFamily="18" charset="0"/>
              </a:rPr>
              <a:t>арттерапии</a:t>
            </a:r>
            <a:r>
              <a:rPr lang="ru-RU" sz="1400" dirty="0" smtClean="0">
                <a:latin typeface="Times New Roman" pitchFamily="18" charset="0"/>
                <a:cs typeface="Times New Roman" pitchFamily="18" charset="0"/>
              </a:rPr>
              <a:t>. Немалое терпение, усидчивость, трудолюбие – те качества, которые будут развиваться в процессе занятий прикладным творчеством.</a:t>
            </a:r>
          </a:p>
          <a:p>
            <a:pPr>
              <a:buFont typeface="Arial" pitchFamily="34" charset="0"/>
              <a:buChar char="•"/>
            </a:pPr>
            <a:r>
              <a:rPr lang="ru-RU" sz="1400" dirty="0" smtClean="0">
                <a:latin typeface="Times New Roman" pitchFamily="18" charset="0"/>
                <a:cs typeface="Times New Roman" pitchFamily="18" charset="0"/>
              </a:rPr>
              <a:t>Программа рассчитана на 1год обучения и реализуется на базе МОУ ДО «</a:t>
            </a:r>
            <a:r>
              <a:rPr lang="ru-RU" sz="1400" dirty="0" err="1" smtClean="0">
                <a:latin typeface="Times New Roman" pitchFamily="18" charset="0"/>
                <a:cs typeface="Times New Roman" pitchFamily="18" charset="0"/>
              </a:rPr>
              <a:t>Большесельского</a:t>
            </a:r>
            <a:r>
              <a:rPr lang="ru-RU" sz="1400" dirty="0" smtClean="0">
                <a:latin typeface="Times New Roman" pitchFamily="18" charset="0"/>
                <a:cs typeface="Times New Roman" pitchFamily="18" charset="0"/>
              </a:rPr>
              <a:t> ЦРТ».</a:t>
            </a:r>
          </a:p>
          <a:p>
            <a:pPr>
              <a:buFont typeface="Arial" pitchFamily="34" charset="0"/>
              <a:buChar char="•"/>
            </a:pPr>
            <a:r>
              <a:rPr lang="ru-RU" sz="1400" i="1" dirty="0" smtClean="0">
                <a:latin typeface="Times New Roman" pitchFamily="18" charset="0"/>
                <a:cs typeface="Times New Roman" pitchFamily="18" charset="0"/>
              </a:rPr>
              <a:t>Возрастная категория обучающихся</a:t>
            </a:r>
            <a:r>
              <a:rPr lang="ru-RU" sz="1400" dirty="0" smtClean="0">
                <a:latin typeface="Times New Roman" pitchFamily="18" charset="0"/>
                <a:cs typeface="Times New Roman" pitchFamily="18" charset="0"/>
              </a:rPr>
              <a:t>: дети 7-14 лет, </a:t>
            </a:r>
          </a:p>
          <a:p>
            <a:pPr>
              <a:buFont typeface="Arial" pitchFamily="34" charset="0"/>
              <a:buChar char="•"/>
            </a:pPr>
            <a:r>
              <a:rPr lang="ru-RU" sz="1400" i="1" dirty="0" smtClean="0">
                <a:latin typeface="Times New Roman" pitchFamily="18" charset="0"/>
                <a:cs typeface="Times New Roman" pitchFamily="18" charset="0"/>
              </a:rPr>
              <a:t>Наполняемость группы: </a:t>
            </a:r>
            <a:r>
              <a:rPr lang="ru-RU" sz="1400" dirty="0" smtClean="0">
                <a:latin typeface="Times New Roman" pitchFamily="18" charset="0"/>
                <a:cs typeface="Times New Roman" pitchFamily="18" charset="0"/>
              </a:rPr>
              <a:t>8-10 человек.</a:t>
            </a:r>
          </a:p>
          <a:p>
            <a:pPr>
              <a:buFont typeface="Arial" pitchFamily="34" charset="0"/>
              <a:buChar char="•"/>
            </a:pPr>
            <a:r>
              <a:rPr lang="ru-RU" sz="1400" i="1" dirty="0" smtClean="0">
                <a:latin typeface="Times New Roman" pitchFamily="18" charset="0"/>
                <a:cs typeface="Times New Roman" pitchFamily="18" charset="0"/>
              </a:rPr>
              <a:t>Занятия проходят</a:t>
            </a:r>
            <a:r>
              <a:rPr lang="ru-RU" sz="1400" dirty="0" smtClean="0">
                <a:latin typeface="Times New Roman" pitchFamily="18" charset="0"/>
                <a:cs typeface="Times New Roman" pitchFamily="18" charset="0"/>
              </a:rPr>
              <a:t>- 1 раза в </a:t>
            </a:r>
            <a:r>
              <a:rPr lang="ru-RU" sz="1400" dirty="0" err="1" smtClean="0">
                <a:latin typeface="Times New Roman" pitchFamily="18" charset="0"/>
                <a:cs typeface="Times New Roman" pitchFamily="18" charset="0"/>
              </a:rPr>
              <a:t>неделюпо</a:t>
            </a:r>
            <a:r>
              <a:rPr lang="ru-RU" sz="1400" dirty="0" smtClean="0">
                <a:latin typeface="Times New Roman" pitchFamily="18" charset="0"/>
                <a:cs typeface="Times New Roman" pitchFamily="18" charset="0"/>
              </a:rPr>
              <a:t> 2 часа (72часа). </a:t>
            </a:r>
          </a:p>
          <a:p>
            <a:endParaRPr lang="ru-RU" sz="1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56" y="214282"/>
            <a:ext cx="5985910" cy="1571636"/>
          </a:xfrm>
        </p:spPr>
        <p:txBody>
          <a:bodyPr>
            <a:normAutofit fontScale="90000"/>
          </a:bodyPr>
          <a:lstStyle/>
          <a:p>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Мастерская </a:t>
            </a:r>
            <a:b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6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Хенд</a:t>
            </a:r>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6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мейд</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sz="2000" dirty="0" smtClean="0">
                <a:latin typeface="Times New Roman" pitchFamily="18" charset="0"/>
                <a:cs typeface="Times New Roman" pitchFamily="18" charset="0"/>
              </a:rPr>
              <a:t>В современном мире очень ценятся вещи сделанные руками мастера, обладающие индивидуальностью, неповторимые, они украшают человека. Стремление к индивидуальности есть в каждом из нас. Существует множество способов самовыражения. Один из них – рукоделие. Мир </a:t>
            </a:r>
            <a:r>
              <a:rPr lang="ru-RU" sz="2000" dirty="0" err="1" smtClean="0">
                <a:latin typeface="Times New Roman" pitchFamily="18" charset="0"/>
                <a:cs typeface="Times New Roman" pitchFamily="18" charset="0"/>
              </a:rPr>
              <a:t>Хенд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мейда</a:t>
            </a:r>
            <a:r>
              <a:rPr lang="ru-RU" sz="2000" dirty="0" smtClean="0">
                <a:latin typeface="Times New Roman" pitchFamily="18" charset="0"/>
                <a:cs typeface="Times New Roman" pitchFamily="18" charset="0"/>
              </a:rPr>
              <a:t> включает в себя абсолютно всё , что сделано своими руками, по своим эскизам. </a:t>
            </a:r>
            <a:r>
              <a:rPr lang="ru-RU" sz="2000" dirty="0" err="1" smtClean="0">
                <a:latin typeface="Times New Roman" pitchFamily="18" charset="0"/>
                <a:cs typeface="Times New Roman" pitchFamily="18" charset="0"/>
              </a:rPr>
              <a:t>Хенд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мейд</a:t>
            </a:r>
            <a:r>
              <a:rPr lang="ru-RU" sz="2000" dirty="0" smtClean="0">
                <a:latin typeface="Times New Roman" pitchFamily="18" charset="0"/>
                <a:cs typeface="Times New Roman" pitchFamily="18" charset="0"/>
              </a:rPr>
              <a:t> – это творческая реализация, глоток свежего воздуха, способ выразить свою индивидуальность. </a:t>
            </a:r>
            <a:r>
              <a:rPr lang="ru-RU" sz="2000" dirty="0" err="1" smtClean="0">
                <a:latin typeface="Times New Roman" pitchFamily="18" charset="0"/>
                <a:cs typeface="Times New Roman" pitchFamily="18" charset="0"/>
              </a:rPr>
              <a:t>Хенд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мейд</a:t>
            </a:r>
            <a:r>
              <a:rPr lang="ru-RU" sz="2000" dirty="0" smtClean="0">
                <a:latin typeface="Times New Roman" pitchFamily="18" charset="0"/>
                <a:cs typeface="Times New Roman" pitchFamily="18" charset="0"/>
              </a:rPr>
              <a:t> – это искусство. Газетная лоза, </a:t>
            </a:r>
            <a:r>
              <a:rPr lang="ru-RU" sz="2000" dirty="0" err="1" smtClean="0">
                <a:latin typeface="Times New Roman" pitchFamily="18" charset="0"/>
                <a:cs typeface="Times New Roman" pitchFamily="18" charset="0"/>
              </a:rPr>
              <a:t>канзаши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фелтинг</a:t>
            </a:r>
            <a:r>
              <a:rPr lang="ru-RU" sz="2000" dirty="0" smtClean="0">
                <a:latin typeface="Times New Roman" pitchFamily="18" charset="0"/>
                <a:cs typeface="Times New Roman" pitchFamily="18" charset="0"/>
              </a:rPr>
              <a:t> (валяние из шерсти), гильоширование (выжигание по ткани), энкаустика (рисование утюгом), макраме, </a:t>
            </a:r>
            <a:r>
              <a:rPr lang="ru-RU" sz="2000" dirty="0" err="1" smtClean="0">
                <a:latin typeface="Times New Roman" pitchFamily="18" charset="0"/>
                <a:cs typeface="Times New Roman" pitchFamily="18" charset="0"/>
              </a:rPr>
              <a:t>кинусайга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печворк</a:t>
            </a:r>
            <a:r>
              <a:rPr lang="ru-RU" sz="2000" dirty="0" smtClean="0">
                <a:latin typeface="Times New Roman" pitchFamily="18" charset="0"/>
                <a:cs typeface="Times New Roman" pitchFamily="18" charset="0"/>
              </a:rPr>
              <a:t> без иглы) – все это </a:t>
            </a:r>
            <a:r>
              <a:rPr lang="ru-RU" sz="2000" dirty="0" err="1" smtClean="0">
                <a:latin typeface="Times New Roman" pitchFamily="18" charset="0"/>
                <a:cs typeface="Times New Roman" pitchFamily="18" charset="0"/>
              </a:rPr>
              <a:t>Хенд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мейд</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Программа творческого объединения рассчитана на один год обучения, занятия проводятся 2 раза в неделю. Учебный курс каждого модуля рассчитан на 20 часов. Учебно-тематический план программы предполагает изменение количества часов по разделам программы в зависимости от возможностей обучающихся. Творческое объединение комплектуется из учащихся 5-8 классов. Оптимальное количество детей в группе для успешного освоения программы - 8-15 человек.</a:t>
            </a:r>
          </a:p>
          <a:p>
            <a:r>
              <a:rPr lang="ru-RU" sz="2000" dirty="0" smtClean="0">
                <a:latin typeface="Times New Roman" pitchFamily="18" charset="0"/>
                <a:cs typeface="Times New Roman" pitchFamily="18" charset="0"/>
              </a:rPr>
              <a:t>Режим работы – 2 занятия в неделю в учебном кабинете по 2академических часа с десятиминутным перерывом.</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32" y="366184"/>
            <a:ext cx="5843034" cy="1524000"/>
          </a:xfrm>
        </p:spPr>
        <p:txBody>
          <a:bodyPr>
            <a:noAutofit/>
          </a:bodyPr>
          <a:lstStyle/>
          <a:p>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Бисероплетение</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076706" y="1285852"/>
            <a:ext cx="5623560" cy="7045348"/>
          </a:xfrm>
        </p:spPr>
        <p:txBody>
          <a:bodyPr>
            <a:normAutofit/>
          </a:bodyPr>
          <a:lstStyle/>
          <a:p>
            <a:r>
              <a:rPr lang="ru-RU" dirty="0" smtClean="0"/>
              <a:t> </a:t>
            </a:r>
            <a:r>
              <a:rPr lang="ru-RU" sz="1400" dirty="0" smtClean="0">
                <a:latin typeface="Times New Roman" pitchFamily="18" charset="0"/>
                <a:cs typeface="Times New Roman" pitchFamily="18" charset="0"/>
              </a:rPr>
              <a:t>Содержание программы расширяет представление обучающихся о </a:t>
            </a:r>
            <a:r>
              <a:rPr lang="ru-RU" sz="1400" dirty="0" err="1" smtClean="0">
                <a:latin typeface="Times New Roman" pitchFamily="18" charset="0"/>
                <a:cs typeface="Times New Roman" pitchFamily="18" charset="0"/>
              </a:rPr>
              <a:t>цветоведении</a:t>
            </a:r>
            <a:r>
              <a:rPr lang="ru-RU" sz="1400" dirty="0" smtClean="0">
                <a:latin typeface="Times New Roman" pitchFamily="18" charset="0"/>
                <a:cs typeface="Times New Roman" pitchFamily="18" charset="0"/>
              </a:rPr>
              <a:t>, композиции, знакомит с историей </a:t>
            </a:r>
            <a:r>
              <a:rPr lang="ru-RU" sz="1400" dirty="0" err="1" smtClean="0">
                <a:latin typeface="Times New Roman" pitchFamily="18" charset="0"/>
                <a:cs typeface="Times New Roman" pitchFamily="18" charset="0"/>
              </a:rPr>
              <a:t>бисероплетения</a:t>
            </a:r>
            <a:r>
              <a:rPr lang="ru-RU" sz="1400" dirty="0" smtClean="0">
                <a:latin typeface="Times New Roman" pitchFamily="18" charset="0"/>
                <a:cs typeface="Times New Roman" pitchFamily="18" charset="0"/>
              </a:rPr>
              <a:t>, технологией изготовления поделок из бисера, развивает воображение, эстетический вкус и чувство гармонии Программа предполагает включение детей в многообразную не учебную деятельность: выставки, экскурсии, конкурсы и др. </a:t>
            </a:r>
            <a:r>
              <a:rPr lang="ru-RU" sz="1400" dirty="0" err="1" smtClean="0">
                <a:latin typeface="Times New Roman" pitchFamily="18" charset="0"/>
                <a:cs typeface="Times New Roman" pitchFamily="18" charset="0"/>
              </a:rPr>
              <a:t>Бисероплетение</a:t>
            </a:r>
            <a:r>
              <a:rPr lang="ru-RU" sz="1400" dirty="0" smtClean="0">
                <a:latin typeface="Times New Roman" pitchFamily="18" charset="0"/>
                <a:cs typeface="Times New Roman" pitchFamily="18" charset="0"/>
              </a:rPr>
              <a:t> учит ребенка создавать вещи материального мира своими руками, формирует трудовые навыки, дает первоначальную профессиональную информацию, что является весьма актуальной задачей.</a:t>
            </a:r>
            <a:r>
              <a:rPr lang="ru-RU" sz="1800" dirty="0" smtClean="0">
                <a:latin typeface="Times New Roman" pitchFamily="18" charset="0"/>
                <a:cs typeface="Times New Roman" pitchFamily="18" charset="0"/>
              </a:rPr>
              <a:t> </a:t>
            </a:r>
          </a:p>
          <a:p>
            <a:endParaRPr lang="ru-RU" sz="1800" dirty="0">
              <a:latin typeface="Times New Roman" pitchFamily="18" charset="0"/>
              <a:cs typeface="Times New Roman" pitchFamily="18" charset="0"/>
            </a:endParaRPr>
          </a:p>
        </p:txBody>
      </p:sp>
      <p:pic>
        <p:nvPicPr>
          <p:cNvPr id="4" name="Рисунок 3" descr="3ddb04b37688d0a0643bf54745270e2a.jpg"/>
          <p:cNvPicPr>
            <a:picLocks noChangeAspect="1"/>
          </p:cNvPicPr>
          <p:nvPr/>
        </p:nvPicPr>
        <p:blipFill>
          <a:blip r:embed="rId2"/>
          <a:stretch>
            <a:fillRect/>
          </a:stretch>
        </p:blipFill>
        <p:spPr>
          <a:xfrm>
            <a:off x="1000108" y="4143372"/>
            <a:ext cx="5521443" cy="42148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56" y="366184"/>
            <a:ext cx="5985910" cy="1524000"/>
          </a:xfrm>
        </p:spPr>
        <p:txBody>
          <a:bodyPr>
            <a:norm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Дивные шедевры</a:t>
            </a:r>
            <a:r>
              <a:rPr lang="ru-RU" dirty="0" smtClean="0"/>
              <a:t/>
            </a:r>
            <a:br>
              <a:rPr lang="ru-RU" dirty="0" smtClean="0"/>
            </a:br>
            <a:endParaRPr lang="ru-RU" dirty="0"/>
          </a:p>
        </p:txBody>
      </p:sp>
      <p:sp>
        <p:nvSpPr>
          <p:cNvPr id="3" name="Содержимое 2"/>
          <p:cNvSpPr>
            <a:spLocks noGrp="1"/>
          </p:cNvSpPr>
          <p:nvPr>
            <p:ph idx="1"/>
          </p:nvPr>
        </p:nvSpPr>
        <p:spPr>
          <a:xfrm>
            <a:off x="785794" y="1428728"/>
            <a:ext cx="5914472" cy="6902472"/>
          </a:xfrm>
        </p:spPr>
        <p:txBody>
          <a:bodyPr>
            <a:normAutofit/>
          </a:bodyPr>
          <a:lstStyle/>
          <a:p>
            <a:r>
              <a:rPr lang="ru-RU" sz="1400" dirty="0" smtClean="0">
                <a:latin typeface="Times New Roman" pitchFamily="18" charset="0"/>
                <a:cs typeface="Times New Roman" pitchFamily="18" charset="0"/>
              </a:rPr>
              <a:t>Формирование творческой личности – одна из наиболее важных задач педагогической теории и практики на современном этапе. Наиболее эффективное средство для этого – изобразительная деятельность ребенка. Нетрадиционный подход к выполнению изображения дает толчок развитию детского интеллекта, подталкивает творческую активность ребенка, учит нестандартно мыслить. Возникают новые идеи, связанные с комбинациями разных материалов, ребенок начинает экспериментировать, творить. Рисование нетрадиционными способами – увлекательная, завораживающая деятельность. Это огромная возможность для детей думать, пробовать, искать, экспериментировать, а самое главное, </a:t>
            </a:r>
            <a:r>
              <a:rPr lang="ru-RU" sz="1400" dirty="0" err="1" smtClean="0">
                <a:latin typeface="Times New Roman" pitchFamily="18" charset="0"/>
                <a:cs typeface="Times New Roman" pitchFamily="18" charset="0"/>
              </a:rPr>
              <a:t>самовыражаться</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Данная программа рассчитана на 2 год обучения, для детей от 5 до 15 лет, реализуются на базе МОУ ДО «</a:t>
            </a:r>
            <a:r>
              <a:rPr lang="ru-RU" sz="1400" dirty="0" err="1" smtClean="0">
                <a:latin typeface="Times New Roman" pitchFamily="18" charset="0"/>
                <a:cs typeface="Times New Roman" pitchFamily="18" charset="0"/>
              </a:rPr>
              <a:t>Большесельского</a:t>
            </a:r>
            <a:r>
              <a:rPr lang="ru-RU" sz="1400" dirty="0" smtClean="0">
                <a:latin typeface="Times New Roman" pitchFamily="18" charset="0"/>
                <a:cs typeface="Times New Roman" pitchFamily="18" charset="0"/>
              </a:rPr>
              <a:t> ЦРТ» и является </a:t>
            </a:r>
            <a:r>
              <a:rPr lang="ru-RU" sz="1400" dirty="0" err="1" smtClean="0">
                <a:latin typeface="Times New Roman" pitchFamily="18" charset="0"/>
                <a:cs typeface="Times New Roman" pitchFamily="18" charset="0"/>
              </a:rPr>
              <a:t>разноуровневой</a:t>
            </a:r>
            <a:r>
              <a:rPr lang="ru-RU" sz="1400" dirty="0" smtClean="0">
                <a:latin typeface="Times New Roman" pitchFamily="18" charset="0"/>
                <a:cs typeface="Times New Roman" pitchFamily="18" charset="0"/>
              </a:rPr>
              <a:t>. Группы формируются в соответствии с возрастными особенностями и уровнем подготовленности детей. Занятия проходят в 2 группах: 1группа -дети 5-11 лет один раз в неделю по 2часа (72 часа); 2 группа- дети 12-15 лет по 4 часа в неделю (144).</a:t>
            </a:r>
            <a:endParaRPr lang="ru-RU" sz="1400" dirty="0">
              <a:latin typeface="Times New Roman" pitchFamily="18" charset="0"/>
              <a:cs typeface="Times New Roman" pitchFamily="18" charset="0"/>
            </a:endParaRPr>
          </a:p>
        </p:txBody>
      </p:sp>
      <p:pic>
        <p:nvPicPr>
          <p:cNvPr id="4" name="Рисунок 3" descr="fmt_81_24_fmt_94_24_shutterstock_4120863401.jpg"/>
          <p:cNvPicPr>
            <a:picLocks noChangeAspect="1"/>
          </p:cNvPicPr>
          <p:nvPr/>
        </p:nvPicPr>
        <p:blipFill>
          <a:blip r:embed="rId2"/>
          <a:stretch>
            <a:fillRect/>
          </a:stretch>
        </p:blipFill>
        <p:spPr>
          <a:xfrm>
            <a:off x="785794" y="5429256"/>
            <a:ext cx="5842015" cy="328613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Театр «Лукоморье»</a:t>
            </a:r>
            <a:r>
              <a:rPr lang="ru-RU" dirty="0" smtClean="0"/>
              <a:t/>
            </a:r>
            <a:br>
              <a:rPr lang="ru-RU" dirty="0" smtClean="0"/>
            </a:br>
            <a:endParaRPr lang="ru-RU" dirty="0"/>
          </a:p>
        </p:txBody>
      </p:sp>
      <p:sp>
        <p:nvSpPr>
          <p:cNvPr id="3" name="Содержимое 2"/>
          <p:cNvSpPr>
            <a:spLocks noGrp="1"/>
          </p:cNvSpPr>
          <p:nvPr>
            <p:ph idx="1"/>
          </p:nvPr>
        </p:nvSpPr>
        <p:spPr>
          <a:xfrm>
            <a:off x="785794" y="1930400"/>
            <a:ext cx="5914472" cy="6400800"/>
          </a:xfrm>
        </p:spPr>
        <p:txBody>
          <a:bodyPr>
            <a:normAutofit/>
          </a:bodyPr>
          <a:lstStyle/>
          <a:p>
            <a:r>
              <a:rPr lang="ru-RU" sz="1400" dirty="0" smtClean="0">
                <a:latin typeface="Times New Roman" pitchFamily="18" charset="0"/>
                <a:cs typeface="Times New Roman" pitchFamily="18" charset="0"/>
              </a:rPr>
              <a:t>Участвуя в театрализованных играх, дети знакомятся с окружающим миром через образы, краски, звуки. Воспитывается любовь к народным сказкам, традициям, бережное отношение к природе. Развиваются у детей творческие способности мышления, наблюдательности, трудолюбия, самостоятельности, художественного вкуса. Театрализованная деятельность помогает ребенку решать многие проблемные, ситуации опосредованно от какого – либо персонажа. Это помогает ему преодолеть робость, неуверенность в себе, застенчивость. Как же хочется ребенку быть похожим на его любимых героев, говорить их словами, совершать их подвиги, хоть немного пожить их жизнью. На театрализованных занятиях дети играют, творят, создают. Здесь они знакомятся с окружающим миром во всем его многообразии через образы, краски, звуки, а умело, поставленные вопросы заставляют их думать, анализировать, делать выводы и обобщения.</a:t>
            </a:r>
          </a:p>
          <a:p>
            <a:r>
              <a:rPr lang="ru-RU" sz="1400" dirty="0" smtClean="0">
                <a:latin typeface="Times New Roman" pitchFamily="18" charset="0"/>
                <a:cs typeface="Times New Roman" pitchFamily="18" charset="0"/>
              </a:rPr>
              <a:t>Программа рассчитана на 1 год обучения(72 часа), что позволяет создать максимально благоприятные условия для развития обучающихся. </a:t>
            </a:r>
          </a:p>
          <a:p>
            <a:r>
              <a:rPr lang="ru-RU" sz="1400" dirty="0" smtClean="0">
                <a:latin typeface="Times New Roman" pitchFamily="18" charset="0"/>
                <a:cs typeface="Times New Roman" pitchFamily="18" charset="0"/>
              </a:rPr>
              <a:t>Возраст детей: 7 – 14 </a:t>
            </a:r>
            <a:r>
              <a:rPr lang="ru-RU" sz="1400" dirty="0" err="1" smtClean="0">
                <a:latin typeface="Times New Roman" pitchFamily="18" charset="0"/>
                <a:cs typeface="Times New Roman" pitchFamily="18" charset="0"/>
              </a:rPr>
              <a:t>лет.Занятия</a:t>
            </a:r>
            <a:r>
              <a:rPr lang="ru-RU" sz="1400" dirty="0" smtClean="0">
                <a:latin typeface="Times New Roman" pitchFamily="18" charset="0"/>
                <a:cs typeface="Times New Roman" pitchFamily="18" charset="0"/>
              </a:rPr>
              <a:t> проходят 1 раз в неделю продолжительностью 2 академических часа, что составляет 72 часа за учебный год.  </a:t>
            </a:r>
          </a:p>
          <a:p>
            <a:endParaRPr lang="ru-RU" sz="1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Содержимое 15" descr="6KgKm1xoH0U.jpg"/>
          <p:cNvPicPr>
            <a:picLocks noGrp="1" noChangeAspect="1"/>
          </p:cNvPicPr>
          <p:nvPr>
            <p:ph idx="1"/>
          </p:nvPr>
        </p:nvPicPr>
        <p:blipFill>
          <a:blip r:embed="rId2"/>
          <a:stretch>
            <a:fillRect/>
          </a:stretch>
        </p:blipFill>
        <p:spPr>
          <a:xfrm>
            <a:off x="857233" y="285723"/>
            <a:ext cx="2857520" cy="2143140"/>
          </a:xfrm>
        </p:spPr>
      </p:pic>
      <p:pic>
        <p:nvPicPr>
          <p:cNvPr id="17" name="Рисунок 16" descr="BMu1KrZJ8IE.jpg"/>
          <p:cNvPicPr>
            <a:picLocks noChangeAspect="1"/>
          </p:cNvPicPr>
          <p:nvPr/>
        </p:nvPicPr>
        <p:blipFill>
          <a:blip r:embed="rId3"/>
          <a:stretch>
            <a:fillRect/>
          </a:stretch>
        </p:blipFill>
        <p:spPr>
          <a:xfrm>
            <a:off x="3786193" y="285721"/>
            <a:ext cx="2857519" cy="2143139"/>
          </a:xfrm>
          <a:prstGeom prst="rect">
            <a:avLst/>
          </a:prstGeom>
        </p:spPr>
      </p:pic>
      <p:pic>
        <p:nvPicPr>
          <p:cNvPr id="19" name="Рисунок 18" descr="dh-bN_6Ykpw.jpg"/>
          <p:cNvPicPr>
            <a:picLocks noChangeAspect="1"/>
          </p:cNvPicPr>
          <p:nvPr/>
        </p:nvPicPr>
        <p:blipFill>
          <a:blip r:embed="rId4"/>
          <a:stretch>
            <a:fillRect/>
          </a:stretch>
        </p:blipFill>
        <p:spPr>
          <a:xfrm>
            <a:off x="4000504" y="2571737"/>
            <a:ext cx="2643182" cy="3524243"/>
          </a:xfrm>
          <a:prstGeom prst="rect">
            <a:avLst/>
          </a:prstGeom>
        </p:spPr>
      </p:pic>
      <p:pic>
        <p:nvPicPr>
          <p:cNvPr id="20" name="Рисунок 19" descr="RZGHCrUkurw.jpg"/>
          <p:cNvPicPr>
            <a:picLocks noChangeAspect="1"/>
          </p:cNvPicPr>
          <p:nvPr/>
        </p:nvPicPr>
        <p:blipFill>
          <a:blip r:embed="rId5"/>
          <a:stretch>
            <a:fillRect/>
          </a:stretch>
        </p:blipFill>
        <p:spPr>
          <a:xfrm>
            <a:off x="857233" y="5786447"/>
            <a:ext cx="4143380" cy="3107536"/>
          </a:xfrm>
          <a:prstGeom prst="rect">
            <a:avLst/>
          </a:prstGeom>
        </p:spPr>
      </p:pic>
      <p:pic>
        <p:nvPicPr>
          <p:cNvPr id="22" name="Рисунок 21" descr="zj0dlZv_DdA.jpg"/>
          <p:cNvPicPr>
            <a:picLocks noChangeAspect="1"/>
          </p:cNvPicPr>
          <p:nvPr/>
        </p:nvPicPr>
        <p:blipFill>
          <a:blip r:embed="rId6"/>
          <a:stretch>
            <a:fillRect/>
          </a:stretch>
        </p:blipFill>
        <p:spPr>
          <a:xfrm>
            <a:off x="714356" y="2928929"/>
            <a:ext cx="3143271" cy="23574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0"/>
            <a:ext cx="5623560" cy="2285984"/>
          </a:xfrm>
        </p:spPr>
        <p:txBody>
          <a:bodyPr>
            <a:normAutofit fontScale="90000"/>
          </a:bodyPr>
          <a:lstStyle/>
          <a:p>
            <a:r>
              <a:rPr lang="ru-RU"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Юные друзья полиции</a:t>
            </a:r>
            <a:br>
              <a:rPr lang="ru-RU"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(7-14лет)</a:t>
            </a:r>
            <a:r>
              <a:rPr lang="ru-RU" dirty="0" smtClean="0"/>
              <a:t/>
            </a:r>
            <a:br>
              <a:rPr lang="ru-RU" dirty="0" smtClean="0"/>
            </a:br>
            <a:endParaRPr lang="ru-RU" dirty="0"/>
          </a:p>
        </p:txBody>
      </p:sp>
      <p:sp>
        <p:nvSpPr>
          <p:cNvPr id="3" name="Содержимое 2"/>
          <p:cNvSpPr>
            <a:spLocks noGrp="1"/>
          </p:cNvSpPr>
          <p:nvPr>
            <p:ph idx="1"/>
          </p:nvPr>
        </p:nvSpPr>
        <p:spPr>
          <a:xfrm>
            <a:off x="785794" y="2500298"/>
            <a:ext cx="5914472" cy="6072230"/>
          </a:xfrm>
        </p:spPr>
        <p:txBody>
          <a:bodyPr>
            <a:normAutofit fontScale="55000" lnSpcReduction="20000"/>
          </a:bodyPr>
          <a:lstStyle/>
          <a:p>
            <a:r>
              <a:rPr lang="ru-RU" sz="2900" dirty="0" smtClean="0">
                <a:latin typeface="Times New Roman" pitchFamily="18" charset="0"/>
                <a:cs typeface="Times New Roman" pitchFamily="18" charset="0"/>
              </a:rPr>
              <a:t>Отряды «Юный друг полиции» являются добровольным детско-юношеским объединением и создаются в целях профилактики правонарушений среди несовершеннолетних, совершенствования нравственного воспитания, повышения правосознания детей и подростков, воспитания у них чувства социальной ответственности, профессиональной ориентации, широкого привлечения детей и подростков к организации правовой пропаганды среди обучающихся общеобразовательных учреждений. Организаторы отрядов в своей деятельности руководствуются Федеральным законом №120-2012 года «Об основах системы профилактики безнадзорности и правонарушений несовершеннолетних» Реализация программы осуществляется на базе МОУ ДО «</a:t>
            </a:r>
            <a:r>
              <a:rPr lang="ru-RU" sz="2900" dirty="0" err="1" smtClean="0">
                <a:latin typeface="Times New Roman" pitchFamily="18" charset="0"/>
                <a:cs typeface="Times New Roman" pitchFamily="18" charset="0"/>
              </a:rPr>
              <a:t>Большесельского</a:t>
            </a:r>
            <a:r>
              <a:rPr lang="ru-RU" sz="2900" dirty="0" smtClean="0">
                <a:latin typeface="Times New Roman" pitchFamily="18" charset="0"/>
                <a:cs typeface="Times New Roman" pitchFamily="18" charset="0"/>
              </a:rPr>
              <a:t> Центра развития и творчества» в разновозрастных группах. Набор в объединение ведется на принципах добровольности, с учетом интересов детей к предмету, без специальной подготовки по заявлению родителей (законных представителей) в соответствии с «Правилами приёма граждан в учреждение» и оформляется приказом директора. Целевая группа: обучающиеся образовательных учреждений </a:t>
            </a:r>
            <a:r>
              <a:rPr lang="ru-RU" sz="2900" dirty="0" err="1" smtClean="0">
                <a:latin typeface="Times New Roman" pitchFamily="18" charset="0"/>
                <a:cs typeface="Times New Roman" pitchFamily="18" charset="0"/>
              </a:rPr>
              <a:t>Большесельского</a:t>
            </a:r>
            <a:r>
              <a:rPr lang="ru-RU" sz="2900" dirty="0" smtClean="0">
                <a:latin typeface="Times New Roman" pitchFamily="18" charset="0"/>
                <a:cs typeface="Times New Roman" pitchFamily="18" charset="0"/>
              </a:rPr>
              <a:t> района - участники детского общественного движения «Юный друг полиции» Учебные занятия в объединении проходят в форме беседы, встречи с интересными людьми, выставки, защиты проектов, игры, конкурса, конференции, лекции, похода, праздника, семинара, группового занятия с элементами тренинга, творческой мастерской, творческого отчета, экскурсии.</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3"/>
            <a:ext cx="5623560" cy="1571601"/>
          </a:xfrm>
        </p:spPr>
        <p:txBody>
          <a:bodyPr>
            <a:noAutofit/>
          </a:bodyPr>
          <a:lstStyle/>
          <a:p>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Юные полицейские России (14-18лет)</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076706" y="1500165"/>
            <a:ext cx="5623560" cy="7643835"/>
          </a:xfrm>
        </p:spPr>
        <p:txBody>
          <a:bodyPr>
            <a:normAutofit/>
          </a:bodyPr>
          <a:lstStyle/>
          <a:p>
            <a:r>
              <a:rPr lang="ru-RU" sz="1400" dirty="0" smtClean="0">
                <a:latin typeface="Times New Roman" pitchFamily="18" charset="0"/>
                <a:cs typeface="Times New Roman" pitchFamily="18" charset="0"/>
              </a:rPr>
              <a:t>Отряды «Юный полицейский России» являются добровольным детско-юношеским объединением и создаются в целях профилактики правонарушений среди несовершеннолетних, совершенствования нравственного воспитания, повышения правосознания детей и подростков, воспитания у них чувства социальной ответственности, профессиональной ориентации, широкого привлечения детей и подростков к организации правовой пропаганды среди обучающихся общеобразовательных учреждений. </a:t>
            </a:r>
          </a:p>
          <a:p>
            <a:r>
              <a:rPr lang="ru-RU" sz="1400" b="1" dirty="0" smtClean="0">
                <a:latin typeface="Times New Roman" pitchFamily="18" charset="0"/>
                <a:cs typeface="Times New Roman" pitchFamily="18" charset="0"/>
              </a:rPr>
              <a:t>Программа адресована детям</a:t>
            </a:r>
            <a:r>
              <a:rPr lang="ru-RU" sz="1400" dirty="0" smtClean="0">
                <a:latin typeface="Times New Roman" pitchFamily="18" charset="0"/>
                <a:cs typeface="Times New Roman" pitchFamily="18" charset="0"/>
              </a:rPr>
              <a:t> от 7 до 16 лет и рассчитана на 3 года обучения. Занятия проводятся 1-2 раза в неделю. Продолжительность занятия 2 академических часа в неделю.</a:t>
            </a:r>
          </a:p>
          <a:p>
            <a:endParaRPr lang="ru-RU" sz="1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0"/>
            <a:ext cx="5623560" cy="1714480"/>
          </a:xfrm>
        </p:spPr>
        <p:txBody>
          <a:bodyPr>
            <a:normAutofit/>
          </a:bodyPr>
          <a:lstStyle/>
          <a:p>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Школа раннего развития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5-6 </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 </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857232" y="1357290"/>
            <a:ext cx="5843034" cy="5072098"/>
          </a:xfrm>
        </p:spPr>
        <p:txBody>
          <a:bodyPr>
            <a:normAutofit/>
          </a:bodyPr>
          <a:lstStyle/>
          <a:p>
            <a:r>
              <a:rPr lang="ru-RU" sz="1400" dirty="0" smtClean="0">
                <a:latin typeface="Times New Roman" pitchFamily="18" charset="0"/>
                <a:cs typeface="Times New Roman" pitchFamily="18" charset="0"/>
              </a:rPr>
              <a:t>Дополнительная общеобразовательная </a:t>
            </a:r>
            <a:r>
              <a:rPr lang="ru-RU" sz="1400" dirty="0" err="1" smtClean="0">
                <a:latin typeface="Times New Roman" pitchFamily="18" charset="0"/>
                <a:cs typeface="Times New Roman" pitchFamily="18" charset="0"/>
              </a:rPr>
              <a:t>общеразвивающая</a:t>
            </a:r>
            <a:r>
              <a:rPr lang="ru-RU" sz="1400" dirty="0" smtClean="0">
                <a:latin typeface="Times New Roman" pitchFamily="18" charset="0"/>
                <a:cs typeface="Times New Roman" pitchFamily="18" charset="0"/>
              </a:rPr>
              <a:t> программа «Школа раннего развития» состоит из нескольких направлений, которые </a:t>
            </a:r>
            <a:r>
              <a:rPr lang="ru-RU" sz="1400" dirty="0" err="1" smtClean="0">
                <a:latin typeface="Times New Roman" pitchFamily="18" charset="0"/>
                <a:cs typeface="Times New Roman" pitchFamily="18" charset="0"/>
              </a:rPr>
              <a:t>включаюи</a:t>
            </a:r>
            <a:r>
              <a:rPr lang="ru-RU" sz="1400" dirty="0" smtClean="0">
                <a:latin typeface="Times New Roman" pitchFamily="18" charset="0"/>
                <a:cs typeface="Times New Roman" pitchFamily="18" charset="0"/>
              </a:rPr>
              <a:t> в себя начальные знания по предметам «Окружающий мир», «Математика», «Основы безопасности жизни». </a:t>
            </a:r>
          </a:p>
          <a:p>
            <a:r>
              <a:rPr lang="ru-RU" sz="1400" dirty="0" smtClean="0">
                <a:latin typeface="Times New Roman" pitchFamily="18" charset="0"/>
                <a:cs typeface="Times New Roman" pitchFamily="18" charset="0"/>
              </a:rPr>
              <a:t>«Математика». На занятиях модуля дети знакомятся с цифрами, числами, «волшебными клеточками». Дети учатся соотносить цвета, определять форму предметов и сравнивать их, используя геометрические фигуры как эталон, ориентироваться в количественных характеристиках предметов, пересчитывать предметы в пределах 10, ориентироваться в пространстве. </a:t>
            </a:r>
          </a:p>
          <a:p>
            <a:r>
              <a:rPr lang="ru-RU" sz="1400" dirty="0" smtClean="0">
                <a:latin typeface="Times New Roman" pitchFamily="18" charset="0"/>
                <a:cs typeface="Times New Roman" pitchFamily="18" charset="0"/>
              </a:rPr>
              <a:t>«Окружающий мир». Дети познают окружающий мир через знакомство с природными явлениями, живой и неживой природой, временными разделения природы и времен года. </a:t>
            </a:r>
          </a:p>
          <a:p>
            <a:r>
              <a:rPr lang="ru-RU" sz="1400" dirty="0" smtClean="0">
                <a:latin typeface="Times New Roman" pitchFamily="18" charset="0"/>
                <a:cs typeface="Times New Roman" pitchFamily="18" charset="0"/>
              </a:rPr>
              <a:t>«Основы безопасности жизни». Дети знакомятся с правилами поведения и обращения с объектами и предметами, которые могут спровоцировать опасность для их жизни и здоровья.</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Категория обучающихся: дети 5-6 лет.</a:t>
            </a:r>
          </a:p>
          <a:p>
            <a:r>
              <a:rPr lang="ru-RU" sz="1400" dirty="0" smtClean="0">
                <a:latin typeface="Times New Roman" pitchFamily="18" charset="0"/>
                <a:cs typeface="Times New Roman" pitchFamily="18" charset="0"/>
              </a:rPr>
              <a:t>Продолжительность обучения 1 год .</a:t>
            </a:r>
          </a:p>
          <a:p>
            <a:r>
              <a:rPr lang="ru-RU" sz="1400" dirty="0" smtClean="0">
                <a:latin typeface="Times New Roman" pitchFamily="18" charset="0"/>
                <a:cs typeface="Times New Roman" pitchFamily="18" charset="0"/>
              </a:rPr>
              <a:t>Режим занятий: 1 раз в неделю по два занятия, 1 занятие - 25 минут, между занятиями перерыв 10 минут</a:t>
            </a:r>
            <a:r>
              <a:rPr lang="ru-RU" sz="2500" dirty="0" smtClean="0">
                <a:latin typeface="Times New Roman" pitchFamily="18" charset="0"/>
                <a:cs typeface="Times New Roman" pitchFamily="18" charset="0"/>
              </a:rPr>
              <a:t>.</a:t>
            </a:r>
          </a:p>
          <a:p>
            <a:endParaRPr lang="ru-RU" dirty="0"/>
          </a:p>
        </p:txBody>
      </p:sp>
      <p:pic>
        <p:nvPicPr>
          <p:cNvPr id="4" name="Рисунок 3" descr="1_result.jpg"/>
          <p:cNvPicPr>
            <a:picLocks noChangeAspect="1"/>
          </p:cNvPicPr>
          <p:nvPr/>
        </p:nvPicPr>
        <p:blipFill>
          <a:blip r:embed="rId2"/>
          <a:stretch>
            <a:fillRect/>
          </a:stretch>
        </p:blipFill>
        <p:spPr>
          <a:xfrm>
            <a:off x="1857363" y="6357950"/>
            <a:ext cx="3545611" cy="23574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366184"/>
            <a:ext cx="5623560" cy="919668"/>
          </a:xfrm>
        </p:spPr>
        <p:txBody>
          <a:bodyPr>
            <a:normAutofit/>
          </a:bodyPr>
          <a:lstStyle/>
          <a:p>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Подвижные игры</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857232" y="1500166"/>
            <a:ext cx="5843034" cy="2643206"/>
          </a:xfrm>
        </p:spPr>
        <p:txBody>
          <a:bodyPr>
            <a:normAutofit/>
          </a:bodyPr>
          <a:lstStyle/>
          <a:p>
            <a:r>
              <a:rPr lang="ru-RU" sz="1400" dirty="0" smtClean="0">
                <a:latin typeface="Times New Roman" pitchFamily="18" charset="0"/>
                <a:cs typeface="Times New Roman" pitchFamily="18" charset="0"/>
              </a:rPr>
              <a:t>Цель общеобразовательной </a:t>
            </a:r>
            <a:r>
              <a:rPr lang="ru-RU" sz="1400" dirty="0" err="1" smtClean="0">
                <a:latin typeface="Times New Roman" pitchFamily="18" charset="0"/>
                <a:cs typeface="Times New Roman" pitchFamily="18" charset="0"/>
              </a:rPr>
              <a:t>общеразвивающей</a:t>
            </a:r>
            <a:r>
              <a:rPr lang="ru-RU" sz="1400" dirty="0" smtClean="0">
                <a:latin typeface="Times New Roman" pitchFamily="18" charset="0"/>
                <a:cs typeface="Times New Roman" pitchFamily="18" charset="0"/>
              </a:rPr>
              <a:t> программы: формировать мотивацию к занятиям физической культурой и спортом по средствам подвижных игр Задачи обучения: • осваивать теоретические знания по физической культуре, гигиене физического воспитания, технике безопасности.</a:t>
            </a:r>
          </a:p>
          <a:p>
            <a:r>
              <a:rPr lang="ru-RU" sz="1400" dirty="0" smtClean="0">
                <a:latin typeface="Times New Roman" pitchFamily="18" charset="0"/>
                <a:cs typeface="Times New Roman" pitchFamily="18" charset="0"/>
              </a:rPr>
              <a:t>Предлагаемая программа рассчитана: на один год обучения;</a:t>
            </a:r>
          </a:p>
          <a:p>
            <a:r>
              <a:rPr lang="ru-RU" sz="1400" dirty="0" smtClean="0">
                <a:latin typeface="Times New Roman" pitchFamily="18" charset="0"/>
                <a:cs typeface="Times New Roman" pitchFamily="18" charset="0"/>
              </a:rPr>
              <a:t>возраст обучающихся 5–8 лет, </a:t>
            </a:r>
          </a:p>
          <a:p>
            <a:r>
              <a:rPr lang="ru-RU" sz="1400" dirty="0" smtClean="0">
                <a:latin typeface="Times New Roman" pitchFamily="18" charset="0"/>
                <a:cs typeface="Times New Roman" pitchFamily="18" charset="0"/>
              </a:rPr>
              <a:t>наполняемость учебных групп: 10 – 15 человек, </a:t>
            </a:r>
          </a:p>
          <a:p>
            <a:r>
              <a:rPr lang="ru-RU" sz="1400" dirty="0" smtClean="0">
                <a:latin typeface="Times New Roman" pitchFamily="18" charset="0"/>
                <a:cs typeface="Times New Roman" pitchFamily="18" charset="0"/>
              </a:rPr>
              <a:t>занятия проводятся 1(2) раза в неделю по 2(1) академических часа.</a:t>
            </a:r>
          </a:p>
          <a:p>
            <a:endParaRPr lang="ru-RU" dirty="0" smtClean="0"/>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Волшебный английский</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94" y="1930400"/>
            <a:ext cx="5914472" cy="6400800"/>
          </a:xfrm>
        </p:spPr>
        <p:txBody>
          <a:bodyPr>
            <a:normAutofit/>
          </a:bodyPr>
          <a:lstStyle/>
          <a:p>
            <a:r>
              <a:rPr lang="ru-RU" sz="1400" dirty="0" smtClean="0">
                <a:latin typeface="Times New Roman" pitchFamily="18" charset="0"/>
                <a:cs typeface="Times New Roman" pitchFamily="18" charset="0"/>
              </a:rPr>
              <a:t>Английский язык стал языком международного общения. Он получил широкое распространение во всем мире. Это язык всех областей человеческого общения: деловых, научных, политических и экологических.</a:t>
            </a:r>
          </a:p>
          <a:p>
            <a:r>
              <a:rPr lang="ru-RU" sz="1400" u="sng" dirty="0" smtClean="0">
                <a:latin typeface="Times New Roman" pitchFamily="18" charset="0"/>
                <a:cs typeface="Times New Roman" pitchFamily="18" charset="0"/>
              </a:rPr>
              <a:t>Количество детей в группе</a:t>
            </a:r>
            <a:r>
              <a:rPr lang="ru-RU" sz="1400" dirty="0" smtClean="0">
                <a:latin typeface="Times New Roman" pitchFamily="18" charset="0"/>
                <a:cs typeface="Times New Roman" pitchFamily="18" charset="0"/>
              </a:rPr>
              <a:t>: от 5 до 8 (обусловлено возможностями детей данного возраста в коллективной работе)</a:t>
            </a:r>
          </a:p>
          <a:p>
            <a:r>
              <a:rPr lang="ru-RU" sz="1400" u="sng" dirty="0" smtClean="0">
                <a:latin typeface="Times New Roman" pitchFamily="18" charset="0"/>
                <a:cs typeface="Times New Roman" pitchFamily="18" charset="0"/>
              </a:rPr>
              <a:t>Периодичность занятий:</a:t>
            </a:r>
            <a:r>
              <a:rPr lang="ru-RU" sz="1400" dirty="0" smtClean="0">
                <a:latin typeface="Times New Roman" pitchFamily="18" charset="0"/>
                <a:cs typeface="Times New Roman" pitchFamily="18" charset="0"/>
              </a:rPr>
              <a:t> 1 раза в неделю</a:t>
            </a:r>
          </a:p>
          <a:p>
            <a:r>
              <a:rPr lang="ru-RU" sz="1400" u="sng" dirty="0" smtClean="0">
                <a:latin typeface="Times New Roman" pitchFamily="18" charset="0"/>
                <a:cs typeface="Times New Roman" pitchFamily="18" charset="0"/>
              </a:rPr>
              <a:t>Длительность одного занятия:</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Для детей 5-6 лет -25 минут</a:t>
            </a:r>
          </a:p>
          <a:p>
            <a:r>
              <a:rPr lang="ru-RU" sz="1400" dirty="0" smtClean="0">
                <a:latin typeface="Times New Roman" pitchFamily="18" charset="0"/>
                <a:cs typeface="Times New Roman" pitchFamily="18" charset="0"/>
              </a:rPr>
              <a:t>Для детей 7-10 лет -45 мину</a:t>
            </a:r>
          </a:p>
          <a:p>
            <a:endParaRPr lang="ru-RU" dirty="0"/>
          </a:p>
        </p:txBody>
      </p:sp>
      <p:pic>
        <p:nvPicPr>
          <p:cNvPr id="4" name="Рисунок 3" descr="images (1).jfif"/>
          <p:cNvPicPr>
            <a:picLocks noChangeAspect="1"/>
          </p:cNvPicPr>
          <p:nvPr/>
        </p:nvPicPr>
        <p:blipFill>
          <a:blip r:embed="rId2"/>
          <a:stretch>
            <a:fillRect/>
          </a:stretch>
        </p:blipFill>
        <p:spPr>
          <a:xfrm>
            <a:off x="1000108" y="4786314"/>
            <a:ext cx="5689666" cy="37862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94" y="214281"/>
            <a:ext cx="6072206" cy="1071571"/>
          </a:xfrm>
        </p:spPr>
        <p:txBody>
          <a:bodyPr>
            <a:norm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Lego-</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конструирование</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71480" y="1214415"/>
            <a:ext cx="6128786" cy="7572428"/>
          </a:xfrm>
        </p:spPr>
        <p:txBody>
          <a:bodyPr>
            <a:normAutofit lnSpcReduction="10000"/>
          </a:bodyPr>
          <a:lstStyle/>
          <a:p>
            <a:pPr>
              <a:lnSpc>
                <a:spcPct val="120000"/>
              </a:lnSpc>
            </a:pPr>
            <a:r>
              <a:rPr lang="ru-RU" sz="1500" dirty="0" smtClean="0">
                <a:latin typeface="Times New Roman" pitchFamily="18" charset="0"/>
                <a:cs typeface="Times New Roman" pitchFamily="18" charset="0"/>
              </a:rPr>
              <a:t>Программа "LEGO-конструирование" имеет три уровня обучения.</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 Стартовый уровень «Знакомство с LEGO» (5-6 лет) является подготовительным для дальнейшего освоения программы.</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На занятиях дети знакомятся с окружающим миром, осваивают азы конструирования, пробуют воплотить свои идеи, используя полученные знания и разного рода комбинации с деталями и креплениями.</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 Базовый уровень «Основы механики» (6-7 лет) направлен на изучение основных принципов механики. На занятиях больше внимания уделяется исследовательской работе, в процессе которой обучающиеся изучают действия простых и усложненных механизмов (зубчатые колеса, рычаги, шкивы, колеса, оси), их назначение, различные силы и законы движения.</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 Продвинутый уровень «Основы робототехники» (7-12 лет) – введение обучающихся в среду конструирования с использованием информационных технологий. Данный уровень обучения дает возможность обучающимся изучить основы конструирования и программирования роботизированных устройств с помощью образовательного конструктора LEGO </a:t>
            </a:r>
            <a:r>
              <a:rPr lang="ru-RU" sz="1500" dirty="0" err="1" smtClean="0">
                <a:latin typeface="Times New Roman" pitchFamily="18" charset="0"/>
                <a:cs typeface="Times New Roman" pitchFamily="18" charset="0"/>
              </a:rPr>
              <a:t>WeDo</a:t>
            </a:r>
            <a:r>
              <a:rPr lang="ru-RU" sz="1500" dirty="0" smtClean="0">
                <a:latin typeface="Times New Roman" pitchFamily="18" charset="0"/>
                <a:cs typeface="Times New Roman" pitchFamily="18" charset="0"/>
              </a:rPr>
              <a:t> 2.0.</a:t>
            </a:r>
          </a:p>
          <a:p>
            <a:pPr>
              <a:lnSpc>
                <a:spcPct val="120000"/>
              </a:lnSpc>
            </a:pPr>
            <a:r>
              <a:rPr lang="ru-RU" sz="1500" dirty="0" smtClean="0">
                <a:latin typeface="Times New Roman" pitchFamily="18" charset="0"/>
                <a:cs typeface="Times New Roman" pitchFamily="18" charset="0"/>
              </a:rPr>
              <a:t>Количество обучающихся в группе 8-10 человек.</a:t>
            </a:r>
          </a:p>
          <a:p>
            <a:pPr>
              <a:lnSpc>
                <a:spcPct val="120000"/>
              </a:lnSpc>
            </a:pPr>
            <a:r>
              <a:rPr lang="ru-RU" sz="1500" dirty="0" smtClean="0">
                <a:latin typeface="Times New Roman" pitchFamily="18" charset="0"/>
                <a:cs typeface="Times New Roman" pitchFamily="18" charset="0"/>
              </a:rPr>
              <a:t>Занятия в объединении для стартового и базового уровней проводятся1 раз в неделю по 1 часу, для продвинутого уровня – 1 раз в неделю по 2 часа, в соответствии с расписанием учебных занятий, утверждённым директором. Продолжительность занятия в объединении для обучающихся дошкольного возраста составляет25-30 минут, школьного возраста – 45 минут.</a:t>
            </a:r>
          </a:p>
          <a:p>
            <a:endParaRPr lang="ru-RU"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Содержимое 13" descr="84uoI4I519c.jpg"/>
          <p:cNvPicPr>
            <a:picLocks noGrp="1" noChangeAspect="1"/>
          </p:cNvPicPr>
          <p:nvPr>
            <p:ph idx="1"/>
          </p:nvPr>
        </p:nvPicPr>
        <p:blipFill>
          <a:blip r:embed="rId2" cstate="print"/>
          <a:stretch>
            <a:fillRect/>
          </a:stretch>
        </p:blipFill>
        <p:spPr>
          <a:xfrm>
            <a:off x="1000111" y="285723"/>
            <a:ext cx="2579095" cy="1571636"/>
          </a:xfrm>
        </p:spPr>
      </p:pic>
      <p:pic>
        <p:nvPicPr>
          <p:cNvPr id="15" name="Рисунок 14" descr="JcTt-_LSVw8.jpg"/>
          <p:cNvPicPr>
            <a:picLocks noChangeAspect="1"/>
          </p:cNvPicPr>
          <p:nvPr/>
        </p:nvPicPr>
        <p:blipFill>
          <a:blip r:embed="rId3" cstate="print"/>
          <a:stretch>
            <a:fillRect/>
          </a:stretch>
        </p:blipFill>
        <p:spPr>
          <a:xfrm>
            <a:off x="3786193" y="285725"/>
            <a:ext cx="2773939" cy="1657863"/>
          </a:xfrm>
          <a:prstGeom prst="rect">
            <a:avLst/>
          </a:prstGeom>
        </p:spPr>
      </p:pic>
      <p:pic>
        <p:nvPicPr>
          <p:cNvPr id="16" name="Рисунок 15" descr="lSXJu81PtwU (1).jpg"/>
          <p:cNvPicPr>
            <a:picLocks noChangeAspect="1"/>
          </p:cNvPicPr>
          <p:nvPr/>
        </p:nvPicPr>
        <p:blipFill>
          <a:blip r:embed="rId4" cstate="print"/>
          <a:stretch>
            <a:fillRect/>
          </a:stretch>
        </p:blipFill>
        <p:spPr>
          <a:xfrm>
            <a:off x="928673" y="2143108"/>
            <a:ext cx="2667019" cy="2000264"/>
          </a:xfrm>
          <a:prstGeom prst="rect">
            <a:avLst/>
          </a:prstGeom>
        </p:spPr>
      </p:pic>
      <p:pic>
        <p:nvPicPr>
          <p:cNvPr id="17" name="Рисунок 16" descr="lSXJu81PtwU.jpg"/>
          <p:cNvPicPr>
            <a:picLocks noChangeAspect="1"/>
          </p:cNvPicPr>
          <p:nvPr/>
        </p:nvPicPr>
        <p:blipFill>
          <a:blip r:embed="rId5" cstate="print"/>
          <a:stretch>
            <a:fillRect/>
          </a:stretch>
        </p:blipFill>
        <p:spPr>
          <a:xfrm>
            <a:off x="3786190" y="2071671"/>
            <a:ext cx="2786058" cy="2089544"/>
          </a:xfrm>
          <a:prstGeom prst="rect">
            <a:avLst/>
          </a:prstGeom>
        </p:spPr>
      </p:pic>
      <p:pic>
        <p:nvPicPr>
          <p:cNvPr id="18" name="Рисунок 17" descr="ODRlmoCNgn0.jpg"/>
          <p:cNvPicPr>
            <a:picLocks noChangeAspect="1"/>
          </p:cNvPicPr>
          <p:nvPr/>
        </p:nvPicPr>
        <p:blipFill>
          <a:blip r:embed="rId6" cstate="print"/>
          <a:stretch>
            <a:fillRect/>
          </a:stretch>
        </p:blipFill>
        <p:spPr>
          <a:xfrm>
            <a:off x="928670" y="4286251"/>
            <a:ext cx="2762268" cy="2071703"/>
          </a:xfrm>
          <a:prstGeom prst="rect">
            <a:avLst/>
          </a:prstGeom>
        </p:spPr>
      </p:pic>
      <p:pic>
        <p:nvPicPr>
          <p:cNvPr id="19" name="Рисунок 18" descr="eNHOT1htvUI.jpg"/>
          <p:cNvPicPr>
            <a:picLocks noChangeAspect="1"/>
          </p:cNvPicPr>
          <p:nvPr/>
        </p:nvPicPr>
        <p:blipFill>
          <a:blip r:embed="rId7" cstate="print"/>
          <a:stretch>
            <a:fillRect/>
          </a:stretch>
        </p:blipFill>
        <p:spPr>
          <a:xfrm>
            <a:off x="3786193" y="4286252"/>
            <a:ext cx="2857495" cy="2143121"/>
          </a:xfrm>
          <a:prstGeom prst="rect">
            <a:avLst/>
          </a:prstGeom>
        </p:spPr>
      </p:pic>
      <p:pic>
        <p:nvPicPr>
          <p:cNvPr id="20" name="Рисунок 19" descr="xt91DP4buvI.jpg"/>
          <p:cNvPicPr>
            <a:picLocks noChangeAspect="1"/>
          </p:cNvPicPr>
          <p:nvPr/>
        </p:nvPicPr>
        <p:blipFill>
          <a:blip r:embed="rId8" cstate="print"/>
          <a:stretch>
            <a:fillRect/>
          </a:stretch>
        </p:blipFill>
        <p:spPr>
          <a:xfrm>
            <a:off x="928670" y="6572267"/>
            <a:ext cx="2714643" cy="2071703"/>
          </a:xfrm>
          <a:prstGeom prst="rect">
            <a:avLst/>
          </a:prstGeom>
        </p:spPr>
      </p:pic>
      <p:pic>
        <p:nvPicPr>
          <p:cNvPr id="21" name="Рисунок 20" descr="xoQyLbpc-uk.jpg"/>
          <p:cNvPicPr>
            <a:picLocks noChangeAspect="1"/>
          </p:cNvPicPr>
          <p:nvPr/>
        </p:nvPicPr>
        <p:blipFill>
          <a:blip r:embed="rId9" cstate="print"/>
          <a:stretch>
            <a:fillRect/>
          </a:stretch>
        </p:blipFill>
        <p:spPr>
          <a:xfrm>
            <a:off x="3714754" y="6572265"/>
            <a:ext cx="2857496" cy="21431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Школа будущего первоклассника</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normAutofit/>
          </a:bodyPr>
          <a:lstStyle/>
          <a:p>
            <a:r>
              <a:rPr lang="ru-RU" sz="1400" dirty="0" smtClean="0">
                <a:latin typeface="Times New Roman" pitchFamily="18" charset="0"/>
                <a:cs typeface="Times New Roman" pitchFamily="18" charset="0"/>
              </a:rPr>
              <a:t>«Школа будущего первоклассника» учитывает социальный заказ родителей и направлена на формирование компонентов школьной зрелости ребенка, на раскрытие и развитие индивидуальных способностей и особенностей ребенка. Программа состоит из следующих блоков:  Занимательная математика  Почемучка  Развитие речи  Развитие основных психических процессов</a:t>
            </a:r>
          </a:p>
          <a:p>
            <a:r>
              <a:rPr lang="ru-RU" sz="1400" dirty="0" smtClean="0">
                <a:latin typeface="Times New Roman" pitchFamily="18" charset="0"/>
                <a:cs typeface="Times New Roman" pitchFamily="18" charset="0"/>
              </a:rPr>
              <a:t>Категория обучающихся: дети 6-7 лет.</a:t>
            </a:r>
          </a:p>
          <a:p>
            <a:r>
              <a:rPr lang="ru-RU" sz="1400" dirty="0" smtClean="0">
                <a:latin typeface="Times New Roman" pitchFamily="18" charset="0"/>
                <a:cs typeface="Times New Roman" pitchFamily="18" charset="0"/>
              </a:rPr>
              <a:t>Продолжительность обучения 1 год .</a:t>
            </a:r>
          </a:p>
          <a:p>
            <a:r>
              <a:rPr lang="ru-RU" sz="1400" dirty="0" smtClean="0">
                <a:latin typeface="Times New Roman" pitchFamily="18" charset="0"/>
                <a:cs typeface="Times New Roman" pitchFamily="18" charset="0"/>
              </a:rPr>
              <a:t>Режим занятий:2 раз в неделю по два занятия, 1 занятие - 25 минут, между занятиями перерыв 10 минут.</a:t>
            </a:r>
          </a:p>
        </p:txBody>
      </p:sp>
      <p:pic>
        <p:nvPicPr>
          <p:cNvPr id="4" name="Рисунок 3" descr="customLogo.jfif"/>
          <p:cNvPicPr>
            <a:picLocks noChangeAspect="1"/>
          </p:cNvPicPr>
          <p:nvPr/>
        </p:nvPicPr>
        <p:blipFill>
          <a:blip r:embed="rId2"/>
          <a:stretch>
            <a:fillRect/>
          </a:stretch>
        </p:blipFill>
        <p:spPr>
          <a:xfrm>
            <a:off x="0" y="5000628"/>
            <a:ext cx="6858000" cy="20317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4440" y="0"/>
            <a:ext cx="5623560" cy="1524000"/>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Радуга творчества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лет</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29214" y="1500169"/>
            <a:ext cx="6128786" cy="7215239"/>
          </a:xfrm>
        </p:spPr>
        <p:txBody>
          <a:bodyPr>
            <a:normAutofit/>
          </a:bodyPr>
          <a:lstStyle/>
          <a:p>
            <a:r>
              <a:rPr lang="ru-RU" sz="1400" dirty="0" smtClean="0">
                <a:latin typeface="Times New Roman" pitchFamily="18" charset="0"/>
                <a:cs typeface="Times New Roman" pitchFamily="18" charset="0"/>
              </a:rPr>
              <a:t>Программа заключается в том, что направлена на развитие творческой активности ребенка через наиболее доступные для детей  виды прикладного творчества - </a:t>
            </a:r>
            <a:r>
              <a:rPr lang="ru-RU" sz="1400" dirty="0" err="1" smtClean="0">
                <a:latin typeface="Times New Roman" pitchFamily="18" charset="0"/>
                <a:cs typeface="Times New Roman" pitchFamily="18" charset="0"/>
              </a:rPr>
              <a:t>бисероплетение</a:t>
            </a:r>
            <a:r>
              <a:rPr lang="ru-RU" sz="1400" dirty="0" smtClean="0">
                <a:latin typeface="Times New Roman" pitchFamily="18" charset="0"/>
                <a:cs typeface="Times New Roman" pitchFamily="18" charset="0"/>
              </a:rPr>
              <a:t> и аппликация. Мелкая моторика – это точные и тонкие движения пальцев рук.</a:t>
            </a:r>
          </a:p>
          <a:p>
            <a:r>
              <a:rPr lang="ru-RU" sz="1400" dirty="0" smtClean="0">
                <a:latin typeface="Times New Roman" pitchFamily="18" charset="0"/>
                <a:cs typeface="Times New Roman" pitchFamily="18" charset="0"/>
              </a:rPr>
              <a:t>От развития мелкой моторики напрямую зависит подготовленность руки к письму, работа речевых и мыслительных центров головного мозга. Навыки моторики помогают ребёнку исследовать, сравнивать, классифицировать и тем самым позволяют лучше понять мир, в котором он живет. Очень важно в дошкольном возрасте как можно раньше создать условия для накопления ребенком двигательного и практического опыта, развивать навыки ручной умелости.</a:t>
            </a:r>
          </a:p>
          <a:p>
            <a:r>
              <a:rPr lang="ru-RU" sz="1400" dirty="0" smtClean="0">
                <a:latin typeface="Times New Roman" pitchFamily="18" charset="0"/>
                <a:cs typeface="Times New Roman" pitchFamily="18" charset="0"/>
              </a:rPr>
              <a:t>Образовательный процесс в объединении организуется для детей </a:t>
            </a:r>
            <a:r>
              <a:rPr lang="ru-RU" sz="1400" b="1" dirty="0" smtClean="0">
                <a:latin typeface="Times New Roman" pitchFamily="18" charset="0"/>
                <a:cs typeface="Times New Roman" pitchFamily="18" charset="0"/>
              </a:rPr>
              <a:t>с 5-6 лет</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Наполняемость группы:</a:t>
            </a:r>
            <a:r>
              <a:rPr lang="ru-RU" sz="1400" dirty="0" smtClean="0">
                <a:latin typeface="Times New Roman" pitchFamily="18" charset="0"/>
                <a:cs typeface="Times New Roman" pitchFamily="18" charset="0"/>
              </a:rPr>
              <a:t> 8-10 человек.</a:t>
            </a:r>
          </a:p>
          <a:p>
            <a:r>
              <a:rPr lang="ru-RU" sz="1400" dirty="0" smtClean="0">
                <a:latin typeface="Times New Roman" pitchFamily="18" charset="0"/>
                <a:cs typeface="Times New Roman" pitchFamily="18" charset="0"/>
              </a:rPr>
              <a:t>Занятия в объединении для каждой группы проводятся 1 раза в неделю по два занятия в соответствии с расписанием учебных занятий, утверждённым директором. Продолжительность занятия в объединении составляет 25 минут, перерыв между занятиями 10 минут.</a:t>
            </a:r>
          </a:p>
          <a:p>
            <a:r>
              <a:rPr lang="ru-RU" sz="1400" b="1" dirty="0" smtClean="0">
                <a:latin typeface="Times New Roman" pitchFamily="18" charset="0"/>
                <a:cs typeface="Times New Roman" pitchFamily="18" charset="0"/>
              </a:rPr>
              <a:t>основной отличительной особенностью программы является то, что она состоит из 2-х блоков</a:t>
            </a:r>
            <a:endParaRPr lang="ru-RU" sz="1400" dirty="0" smtClean="0">
              <a:latin typeface="Times New Roman" pitchFamily="18" charset="0"/>
              <a:cs typeface="Times New Roman" pitchFamily="18" charset="0"/>
            </a:endParaRPr>
          </a:p>
          <a:p>
            <a:r>
              <a:rPr lang="ru-RU" sz="1400" b="1" u="sng" dirty="0" smtClean="0">
                <a:latin typeface="Times New Roman" pitchFamily="18" charset="0"/>
                <a:cs typeface="Times New Roman" pitchFamily="18" charset="0"/>
              </a:rPr>
              <a:t>1-й блок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Бисероплетение</a:t>
            </a:r>
            <a:r>
              <a:rPr lang="ru-RU" sz="1400" dirty="0" smtClean="0">
                <a:latin typeface="Times New Roman" pitchFamily="18" charset="0"/>
                <a:cs typeface="Times New Roman" pitchFamily="18" charset="0"/>
              </a:rPr>
              <a:t>»</a:t>
            </a:r>
          </a:p>
          <a:p>
            <a:r>
              <a:rPr lang="ru-RU" sz="1400" b="1" u="sng" dirty="0" smtClean="0">
                <a:latin typeface="Times New Roman" pitchFamily="18" charset="0"/>
                <a:cs typeface="Times New Roman" pitchFamily="18" charset="0"/>
              </a:rPr>
              <a:t>2-й блок</a:t>
            </a:r>
            <a:r>
              <a:rPr lang="ru-RU" sz="1400" dirty="0" smtClean="0">
                <a:latin typeface="Times New Roman" pitchFamily="18" charset="0"/>
                <a:cs typeface="Times New Roman" pitchFamily="18" charset="0"/>
              </a:rPr>
              <a:t>- «Аппликация»</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915</TotalTime>
  <Words>2278</Words>
  <PresentationFormat>Экран (4:3)</PresentationFormat>
  <Paragraphs>115</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Солнцестояние</vt:lpstr>
      <vt:lpstr>Портфолио Муниципального образовательного учреждения «Большесельский Центр развития и творчества»</vt:lpstr>
      <vt:lpstr>Для дошкольников 5-6 лет Школа раннего развития(5лет) Подвижные игры  Волшебный английский  Lego-конструирование  Школа будущего первоклассника(6лет)  Радуга творчества (6 лет)  Для детей 7-18 лет Физкультурно-спортивная направленность: Подвижные игры с элементами футбола Футбол Азы волейбола Волейбол Шахматы Настольный теннис Туристско- краеведческая направленность: Юные туристы- краеведы Техническая направленность: Lego-конструирование  Авиамоделирование 3 D ручка  Scratch - программирование  Художественная направленность: Мир декупажа Игрушка – сувенир  Полимерная глина  Мастерская Хенд мейд   Бисероплетение   Дивные шедевры Театр «Лукоморье» Социально- педагогическая направленность Волшебный английский  Юные друзья  полиции (ЮДП) (7-14 лет),  Юные полицейские России (ЮПР) (14-18лет)</vt:lpstr>
      <vt:lpstr>Школа раннего развития  5-6 л </vt:lpstr>
      <vt:lpstr>Подвижные игры</vt:lpstr>
      <vt:lpstr>Волшебный английский</vt:lpstr>
      <vt:lpstr>Lego-конструирование</vt:lpstr>
      <vt:lpstr>Слайд 7</vt:lpstr>
      <vt:lpstr>Школа будущего первоклассника</vt:lpstr>
      <vt:lpstr>Радуга творчества  6 лет</vt:lpstr>
      <vt:lpstr>Подвижные игры с элементами футбола </vt:lpstr>
      <vt:lpstr>Футбол</vt:lpstr>
      <vt:lpstr>Азы волейбола</vt:lpstr>
      <vt:lpstr>Волейбол</vt:lpstr>
      <vt:lpstr>Шахматы</vt:lpstr>
      <vt:lpstr>Настольный теннис </vt:lpstr>
      <vt:lpstr>Юные туристы – краеведы </vt:lpstr>
      <vt:lpstr>Авиамоделирование</vt:lpstr>
      <vt:lpstr>З D ручка</vt:lpstr>
      <vt:lpstr>Scretch – програмирование </vt:lpstr>
      <vt:lpstr>Мир декупажа </vt:lpstr>
      <vt:lpstr>Игрушка сувенир  </vt:lpstr>
      <vt:lpstr>Полимерная глина </vt:lpstr>
      <vt:lpstr>Мастерская  Хенд мейд </vt:lpstr>
      <vt:lpstr>Бисероплетение </vt:lpstr>
      <vt:lpstr>Дивные шедевры </vt:lpstr>
      <vt:lpstr>Театр «Лукоморье» </vt:lpstr>
      <vt:lpstr>Слайд 27</vt:lpstr>
      <vt:lpstr> Юные друзья полиции  (7-14лет) </vt:lpstr>
      <vt:lpstr>Юные полицейские России (14-18лет)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 Муниципального образовательного учреждения «Большесельский Центр развития и творчества»</dc:title>
  <dc:creator>admin</dc:creator>
  <cp:lastModifiedBy>User</cp:lastModifiedBy>
  <cp:revision>81</cp:revision>
  <dcterms:created xsi:type="dcterms:W3CDTF">2020-11-12T06:25:17Z</dcterms:created>
  <dcterms:modified xsi:type="dcterms:W3CDTF">2021-05-27T13:44:14Z</dcterms:modified>
</cp:coreProperties>
</file>